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61" r:id="rId4"/>
    <p:sldId id="313" r:id="rId5"/>
    <p:sldId id="299" r:id="rId6"/>
    <p:sldId id="308" r:id="rId7"/>
    <p:sldId id="310" r:id="rId8"/>
    <p:sldId id="311" r:id="rId9"/>
    <p:sldId id="309" r:id="rId10"/>
    <p:sldId id="312" r:id="rId11"/>
    <p:sldId id="300" r:id="rId12"/>
    <p:sldId id="266" r:id="rId13"/>
    <p:sldId id="268" r:id="rId14"/>
    <p:sldId id="297" r:id="rId15"/>
    <p:sldId id="302" r:id="rId16"/>
    <p:sldId id="263" r:id="rId17"/>
    <p:sldId id="270" r:id="rId18"/>
    <p:sldId id="301" r:id="rId19"/>
    <p:sldId id="303" r:id="rId20"/>
    <p:sldId id="296" r:id="rId21"/>
    <p:sldId id="267" r:id="rId22"/>
    <p:sldId id="306" r:id="rId23"/>
    <p:sldId id="292" r:id="rId24"/>
    <p:sldId id="307" r:id="rId25"/>
    <p:sldId id="269" r:id="rId26"/>
    <p:sldId id="29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58" autoAdjust="0"/>
    <p:restoredTop sz="94660"/>
  </p:normalViewPr>
  <p:slideViewPr>
    <p:cSldViewPr snapToGrid="0">
      <p:cViewPr varScale="1">
        <p:scale>
          <a:sx n="90" d="100"/>
          <a:sy n="90" d="100"/>
        </p:scale>
        <p:origin x="6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804809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41121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2581657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917549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23753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26339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465634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217671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54426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911078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087612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413642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405460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35243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1267200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BD08CA-5F2E-44A8-A225-3C8C2F364FDA}" type="datetimeFigureOut">
              <a:rPr lang="en-US" smtClean="0"/>
              <a:t>6/20/2017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401612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0CBD08CA-5F2E-44A8-A225-3C8C2F364FDA}" type="datetimeFigureOut">
              <a:rPr lang="en-US" smtClean="0"/>
              <a:t>6/20/2017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B26E3873-04E0-4220-A0BD-CCD48299BCCC}" type="slidenum">
              <a:rPr lang="en-US" smtClean="0"/>
              <a:t>‹#›</a:t>
            </a:fld>
            <a:endParaRPr lang="en-US" dirty="0"/>
          </a:p>
        </p:txBody>
      </p:sp>
    </p:spTree>
    <p:extLst>
      <p:ext uri="{BB962C8B-B14F-4D97-AF65-F5344CB8AC3E}">
        <p14:creationId xmlns:p14="http://schemas.microsoft.com/office/powerpoint/2010/main" val="2164709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0CBD08CA-5F2E-44A8-A225-3C8C2F364FDA}" type="datetimeFigureOut">
              <a:rPr lang="en-US" smtClean="0"/>
              <a:t>6/20/2017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26E3873-04E0-4220-A0BD-CCD48299BCCC}" type="slidenum">
              <a:rPr lang="en-US" smtClean="0"/>
              <a:t>‹#›</a:t>
            </a:fld>
            <a:endParaRPr lang="en-US" dirty="0"/>
          </a:p>
        </p:txBody>
      </p:sp>
    </p:spTree>
    <p:extLst>
      <p:ext uri="{BB962C8B-B14F-4D97-AF65-F5344CB8AC3E}">
        <p14:creationId xmlns:p14="http://schemas.microsoft.com/office/powerpoint/2010/main" val="1272360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info@letyourvoicebeheardinc.com"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cityoforlando.net/cityclerk/city-council-calendar/" TargetMode="External"/><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hyperlink" Target="http://www.orangecountyfl.net/BoardofCommissioners/BoardAppearanceRequest.aspx#.WGVTn_krK00" TargetMode="External"/><Relationship Id="rId4" Type="http://schemas.openxmlformats.org/officeDocument/2006/relationships/hyperlink" Target="http://www.orangecountyfl.net/BoardofCommissioners/eAgenda.aspx#.WGVTxPkrK0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letyourvoicebeheardinc.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6322" y="3463637"/>
            <a:ext cx="8676222" cy="3200400"/>
          </a:xfrm>
        </p:spPr>
        <p:txBody>
          <a:bodyPr/>
          <a:lstStyle/>
          <a:p>
            <a:r>
              <a:rPr lang="en-US" dirty="0">
                <a:ln w="3175" cmpd="sng">
                  <a:solidFill>
                    <a:schemeClr val="bg1"/>
                  </a:solidFill>
                </a:ln>
                <a:solidFill>
                  <a:srgbClr val="00B050"/>
                </a:solidFill>
              </a:rPr>
              <a:t>LET YOUR VOICE BE HEARD COMMUNITY FORUM</a:t>
            </a:r>
            <a:br>
              <a:rPr lang="en-US" dirty="0"/>
            </a:br>
            <a:endParaRPr lang="en-US" dirty="0"/>
          </a:p>
        </p:txBody>
      </p:sp>
      <p:sp>
        <p:nvSpPr>
          <p:cNvPr id="3" name="Subtitle 2"/>
          <p:cNvSpPr>
            <a:spLocks noGrp="1"/>
          </p:cNvSpPr>
          <p:nvPr>
            <p:ph type="subTitle" idx="1"/>
          </p:nvPr>
        </p:nvSpPr>
        <p:spPr/>
        <p:txBody>
          <a:bodyPr/>
          <a:lstStyle/>
          <a:p>
            <a:r>
              <a:rPr lang="en-US" dirty="0"/>
              <a:t>														</a:t>
            </a:r>
            <a:r>
              <a:rPr lang="en-US" b="1" dirty="0">
                <a:solidFill>
                  <a:schemeClr val="bg1"/>
                </a:solidFill>
              </a:rPr>
              <a:t>05/21/2017</a:t>
            </a:r>
          </a:p>
        </p:txBody>
      </p:sp>
      <p:sp>
        <p:nvSpPr>
          <p:cNvPr id="5" name="Rectangle 4"/>
          <p:cNvSpPr/>
          <p:nvPr/>
        </p:nvSpPr>
        <p:spPr>
          <a:xfrm>
            <a:off x="3041123" y="6017706"/>
            <a:ext cx="6096000" cy="646331"/>
          </a:xfrm>
          <a:prstGeom prst="rect">
            <a:avLst/>
          </a:prstGeom>
        </p:spPr>
        <p:txBody>
          <a:bodyPr>
            <a:spAutoFit/>
          </a:bodyPr>
          <a:lstStyle/>
          <a:p>
            <a:r>
              <a:rPr lang="en-US" dirty="0">
                <a:solidFill>
                  <a:schemeClr val="bg1"/>
                </a:solidFill>
              </a:rPr>
              <a:t>** PLEASE USE SIGN IN SHEET IF YOU WISH TO MAKE AN ANNOUCEMENT **</a:t>
            </a:r>
          </a:p>
        </p:txBody>
      </p:sp>
    </p:spTree>
    <p:extLst>
      <p:ext uri="{BB962C8B-B14F-4D97-AF65-F5344CB8AC3E}">
        <p14:creationId xmlns:p14="http://schemas.microsoft.com/office/powerpoint/2010/main" val="1498683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RECAP OF EVENTS SINCE LAST FORUM</a:t>
            </a:r>
            <a:endParaRPr lang="en-US" dirty="0"/>
          </a:p>
        </p:txBody>
      </p:sp>
      <p:sp>
        <p:nvSpPr>
          <p:cNvPr id="3" name="Content Placeholder 2"/>
          <p:cNvSpPr>
            <a:spLocks noGrp="1"/>
          </p:cNvSpPr>
          <p:nvPr>
            <p:ph sz="half" idx="1"/>
          </p:nvPr>
        </p:nvSpPr>
        <p:spPr/>
        <p:txBody>
          <a:bodyPr>
            <a:normAutofit fontScale="92500"/>
          </a:bodyPr>
          <a:lstStyle/>
          <a:p>
            <a:r>
              <a:rPr lang="en-US" b="1" dirty="0">
                <a:solidFill>
                  <a:schemeClr val="bg1"/>
                </a:solidFill>
              </a:rPr>
              <a:t>May 20</a:t>
            </a:r>
            <a:r>
              <a:rPr lang="en-US" b="1" baseline="30000" dirty="0">
                <a:solidFill>
                  <a:schemeClr val="bg1"/>
                </a:solidFill>
              </a:rPr>
              <a:t>th</a:t>
            </a:r>
            <a:r>
              <a:rPr lang="en-US" b="1" dirty="0">
                <a:solidFill>
                  <a:schemeClr val="bg1"/>
                </a:solidFill>
              </a:rPr>
              <a:t>, 2017- community outreach walk</a:t>
            </a:r>
          </a:p>
          <a:p>
            <a:pPr lvl="1"/>
            <a:r>
              <a:rPr lang="en-US" b="1" dirty="0">
                <a:solidFill>
                  <a:schemeClr val="bg1"/>
                </a:solidFill>
              </a:rPr>
              <a:t>We met at the Jackson community center (1002 carter </a:t>
            </a:r>
            <a:r>
              <a:rPr lang="en-US" b="1" dirty="0" err="1">
                <a:solidFill>
                  <a:schemeClr val="bg1"/>
                </a:solidFill>
              </a:rPr>
              <a:t>st</a:t>
            </a:r>
            <a:r>
              <a:rPr lang="en-US" b="1" dirty="0">
                <a:solidFill>
                  <a:schemeClr val="bg1"/>
                </a:solidFill>
              </a:rPr>
              <a:t>) and ventured in the Parramore neighborhood</a:t>
            </a:r>
          </a:p>
          <a:p>
            <a:pPr lvl="1"/>
            <a:r>
              <a:rPr lang="en-US" b="1" dirty="0">
                <a:solidFill>
                  <a:schemeClr val="bg1"/>
                </a:solidFill>
              </a:rPr>
              <a:t>We conducted surveys and interacted with residents and provided newsletter and handouts for resourceful programs and companies</a:t>
            </a:r>
          </a:p>
          <a:p>
            <a:pPr lvl="1"/>
            <a:r>
              <a:rPr lang="en-US" b="1" dirty="0">
                <a:solidFill>
                  <a:schemeClr val="bg1"/>
                </a:solidFill>
              </a:rPr>
              <a:t>We will continue with the community peace walk next Sunday at 6:30 pm accompanied by </a:t>
            </a:r>
            <a:r>
              <a:rPr lang="en-US" b="1" dirty="0" err="1">
                <a:solidFill>
                  <a:schemeClr val="bg1"/>
                </a:solidFill>
              </a:rPr>
              <a:t>monica</a:t>
            </a:r>
            <a:r>
              <a:rPr lang="en-US" b="1" dirty="0">
                <a:solidFill>
                  <a:schemeClr val="bg1"/>
                </a:solidFill>
              </a:rPr>
              <a:t> may of star 94.5</a:t>
            </a:r>
          </a:p>
          <a:p>
            <a:endParaRPr lang="en-US" dirty="0"/>
          </a:p>
          <a:p>
            <a:endParaRPr lang="en-US" dirty="0"/>
          </a:p>
          <a:p>
            <a:endParaRPr lang="en-US" dirty="0"/>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26200" y="2071687"/>
            <a:ext cx="3719513" cy="3719513"/>
          </a:xfrm>
        </p:spPr>
      </p:pic>
    </p:spTree>
    <p:extLst>
      <p:ext uri="{BB962C8B-B14F-4D97-AF65-F5344CB8AC3E}">
        <p14:creationId xmlns:p14="http://schemas.microsoft.com/office/powerpoint/2010/main" val="861262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UPCOMING OUTREACH EVENTS</a:t>
            </a:r>
          </a:p>
        </p:txBody>
      </p:sp>
      <p:sp>
        <p:nvSpPr>
          <p:cNvPr id="3" name="Content Placeholder 2"/>
          <p:cNvSpPr>
            <a:spLocks noGrp="1"/>
          </p:cNvSpPr>
          <p:nvPr>
            <p:ph idx="1"/>
          </p:nvPr>
        </p:nvSpPr>
        <p:spPr/>
        <p:txBody>
          <a:bodyPr>
            <a:normAutofit/>
          </a:bodyPr>
          <a:lstStyle/>
          <a:p>
            <a:r>
              <a:rPr lang="en-US" b="1" dirty="0">
                <a:solidFill>
                  <a:schemeClr val="bg1"/>
                </a:solidFill>
              </a:rPr>
              <a:t>Youth outreach</a:t>
            </a:r>
          </a:p>
          <a:p>
            <a:r>
              <a:rPr lang="en-US" b="1" dirty="0">
                <a:solidFill>
                  <a:schemeClr val="bg1"/>
                </a:solidFill>
              </a:rPr>
              <a:t>Community peace walk 05/27/2017</a:t>
            </a:r>
          </a:p>
          <a:p>
            <a:r>
              <a:rPr lang="en-US" b="1" dirty="0">
                <a:solidFill>
                  <a:schemeClr val="bg1"/>
                </a:solidFill>
              </a:rPr>
              <a:t>Community outreach walk 06/10/2017 &amp; Community peace walk 06/17/2017</a:t>
            </a:r>
          </a:p>
          <a:p>
            <a:r>
              <a:rPr lang="en-US" b="1" dirty="0">
                <a:solidFill>
                  <a:schemeClr val="bg1"/>
                </a:solidFill>
              </a:rPr>
              <a:t>Community food and clothing drive</a:t>
            </a:r>
          </a:p>
          <a:p>
            <a:r>
              <a:rPr lang="en-US" b="1" dirty="0">
                <a:solidFill>
                  <a:schemeClr val="bg1"/>
                </a:solidFill>
              </a:rPr>
              <a:t>Clean-ups and community give-back days</a:t>
            </a:r>
          </a:p>
          <a:p>
            <a:pPr lvl="1"/>
            <a:endParaRPr lang="en-US" b="1" dirty="0">
              <a:solidFill>
                <a:schemeClr val="bg1"/>
              </a:solidFill>
            </a:endParaRPr>
          </a:p>
          <a:p>
            <a:pPr lvl="1"/>
            <a:endParaRPr lang="en-US" b="1" dirty="0">
              <a:solidFill>
                <a:schemeClr val="bg1"/>
              </a:solidFill>
            </a:endParaRPr>
          </a:p>
        </p:txBody>
      </p:sp>
    </p:spTree>
    <p:extLst>
      <p:ext uri="{BB962C8B-B14F-4D97-AF65-F5344CB8AC3E}">
        <p14:creationId xmlns:p14="http://schemas.microsoft.com/office/powerpoint/2010/main" val="340448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YOUTH OUTREACH</a:t>
            </a:r>
          </a:p>
        </p:txBody>
      </p:sp>
      <p:sp>
        <p:nvSpPr>
          <p:cNvPr id="3" name="Content Placeholder 2"/>
          <p:cNvSpPr>
            <a:spLocks noGrp="1"/>
          </p:cNvSpPr>
          <p:nvPr>
            <p:ph idx="1"/>
          </p:nvPr>
        </p:nvSpPr>
        <p:spPr/>
        <p:txBody>
          <a:bodyPr>
            <a:normAutofit fontScale="85000" lnSpcReduction="20000"/>
          </a:bodyPr>
          <a:lstStyle/>
          <a:p>
            <a:r>
              <a:rPr lang="en-US" dirty="0">
                <a:ln>
                  <a:solidFill>
                    <a:schemeClr val="bg1"/>
                  </a:solidFill>
                </a:ln>
                <a:solidFill>
                  <a:schemeClr val="bg1"/>
                </a:solidFill>
              </a:rPr>
              <a:t>Each week we go out after school and greet the youth with chips and drinks and snacks and also provide them with information on how to get into various programs that offer community service opportunities that can be used for any purpose and even employment opportunities</a:t>
            </a:r>
          </a:p>
          <a:p>
            <a:pPr lvl="1"/>
            <a:r>
              <a:rPr lang="en-US" dirty="0">
                <a:ln>
                  <a:solidFill>
                    <a:schemeClr val="bg1"/>
                  </a:solidFill>
                </a:ln>
                <a:solidFill>
                  <a:schemeClr val="bg1"/>
                </a:solidFill>
              </a:rPr>
              <a:t>Since we have started we have got a great response for the youth and many have signed up for the opportunities we’ve presented to them</a:t>
            </a:r>
          </a:p>
          <a:p>
            <a:r>
              <a:rPr lang="en-US" dirty="0">
                <a:ln>
                  <a:solidFill>
                    <a:schemeClr val="bg1"/>
                  </a:solidFill>
                </a:ln>
                <a:solidFill>
                  <a:schemeClr val="bg1"/>
                </a:solidFill>
              </a:rPr>
              <a:t>WE HAVE SET DAYS OF THE WEEK WE DO OUTREACH AND WE CAN USE VOLUNTEERS AND DONATIONS ON A CONSISTENT BASIS</a:t>
            </a:r>
          </a:p>
          <a:p>
            <a:pPr lvl="1"/>
            <a:r>
              <a:rPr lang="en-US" dirty="0">
                <a:ln>
                  <a:solidFill>
                    <a:schemeClr val="bg1"/>
                  </a:solidFill>
                </a:ln>
                <a:solidFill>
                  <a:schemeClr val="bg1"/>
                </a:solidFill>
              </a:rPr>
              <a:t>WE ARE WORKING ON SECURING SOME CORPORATE SPONSORS FOR OUR EVENTS, WE ARE PENDING TAX EXEMPT STATUS</a:t>
            </a:r>
          </a:p>
          <a:p>
            <a:pPr lvl="1"/>
            <a:r>
              <a:rPr lang="en-US" dirty="0">
                <a:ln>
                  <a:solidFill>
                    <a:schemeClr val="bg1"/>
                  </a:solidFill>
                </a:ln>
                <a:solidFill>
                  <a:schemeClr val="bg1"/>
                </a:solidFill>
              </a:rPr>
              <a:t>IF YOU WISH TO MAKE A CASH Donation YOU CAN GO TO https://www.gofundme.com/let-your-voice-be-heard-comm-forum</a:t>
            </a:r>
          </a:p>
          <a:p>
            <a:pPr lvl="1"/>
            <a:r>
              <a:rPr lang="en-US" dirty="0">
                <a:ln>
                  <a:solidFill>
                    <a:schemeClr val="bg1"/>
                  </a:solidFill>
                </a:ln>
                <a:solidFill>
                  <a:schemeClr val="bg1"/>
                </a:solidFill>
              </a:rPr>
              <a:t>PLEASE SIGN UP IF YOU’RE INTERESTED</a:t>
            </a:r>
          </a:p>
        </p:txBody>
      </p:sp>
    </p:spTree>
    <p:extLst>
      <p:ext uri="{BB962C8B-B14F-4D97-AF65-F5344CB8AC3E}">
        <p14:creationId xmlns:p14="http://schemas.microsoft.com/office/powerpoint/2010/main" val="1919458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YOUTH OUTREACH</a:t>
            </a:r>
          </a:p>
        </p:txBody>
      </p:sp>
      <p:sp>
        <p:nvSpPr>
          <p:cNvPr id="3" name="Content Placeholder 2"/>
          <p:cNvSpPr>
            <a:spLocks noGrp="1"/>
          </p:cNvSpPr>
          <p:nvPr>
            <p:ph idx="1"/>
          </p:nvPr>
        </p:nvSpPr>
        <p:spPr/>
        <p:txBody>
          <a:bodyPr>
            <a:normAutofit lnSpcReduction="10000"/>
          </a:bodyPr>
          <a:lstStyle/>
          <a:p>
            <a:r>
              <a:rPr lang="en-US" dirty="0">
                <a:ln>
                  <a:solidFill>
                    <a:schemeClr val="bg1"/>
                  </a:solidFill>
                </a:ln>
                <a:solidFill>
                  <a:schemeClr val="bg1"/>
                </a:solidFill>
              </a:rPr>
              <a:t>WE GO OUT ON WEDNESDAYS TO WE WILL GO OUT ON THURSDAYS  TO EVANS HIGH SCHOOL AT 2:15PM</a:t>
            </a:r>
          </a:p>
          <a:p>
            <a:pPr lvl="1"/>
            <a:r>
              <a:rPr lang="en-US" dirty="0">
                <a:ln>
                  <a:solidFill>
                    <a:schemeClr val="bg1"/>
                  </a:solidFill>
                </a:ln>
                <a:solidFill>
                  <a:schemeClr val="bg1"/>
                </a:solidFill>
              </a:rPr>
              <a:t>MEET AT ARC CHRISTIAN CENTER (5005 SILVER STAR ROAD)</a:t>
            </a:r>
          </a:p>
          <a:p>
            <a:r>
              <a:rPr lang="en-US" dirty="0">
                <a:ln>
                  <a:solidFill>
                    <a:schemeClr val="bg1"/>
                  </a:solidFill>
                </a:ln>
                <a:solidFill>
                  <a:schemeClr val="bg1"/>
                </a:solidFill>
              </a:rPr>
              <a:t>WE GO ON FRIDAYS TO JONES HIGH SCHOOL AT 2:15PM</a:t>
            </a:r>
          </a:p>
          <a:p>
            <a:pPr lvl="1"/>
            <a:r>
              <a:rPr lang="en-US" dirty="0">
                <a:ln>
                  <a:solidFill>
                    <a:schemeClr val="bg1"/>
                  </a:solidFill>
                </a:ln>
                <a:solidFill>
                  <a:schemeClr val="bg1"/>
                </a:solidFill>
              </a:rPr>
              <a:t>MEET AT RIO GRANDE AND GORE ST </a:t>
            </a:r>
          </a:p>
          <a:p>
            <a:r>
              <a:rPr lang="en-US" dirty="0">
                <a:ln>
                  <a:solidFill>
                    <a:schemeClr val="bg1"/>
                  </a:solidFill>
                </a:ln>
                <a:solidFill>
                  <a:schemeClr val="bg1"/>
                </a:solidFill>
              </a:rPr>
              <a:t>WE ALSO SPEAK WITH THE YOUTH ABOUT THE IMPORTANCE OF STAYING IN SCHOOL AND NEGATIVE INFLUENCES</a:t>
            </a:r>
          </a:p>
          <a:p>
            <a:r>
              <a:rPr lang="en-US" dirty="0">
                <a:ln>
                  <a:solidFill>
                    <a:schemeClr val="bg1"/>
                  </a:solidFill>
                </a:ln>
                <a:solidFill>
                  <a:schemeClr val="bg1"/>
                </a:solidFill>
              </a:rPr>
              <a:t>WE CAN USE DONATIONS OF CHIPS AND DRINKS AND SNACKS</a:t>
            </a:r>
          </a:p>
        </p:txBody>
      </p:sp>
    </p:spTree>
    <p:extLst>
      <p:ext uri="{BB962C8B-B14F-4D97-AF65-F5344CB8AC3E}">
        <p14:creationId xmlns:p14="http://schemas.microsoft.com/office/powerpoint/2010/main" val="3051262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Community peace walk</a:t>
            </a:r>
          </a:p>
        </p:txBody>
      </p:sp>
      <p:sp>
        <p:nvSpPr>
          <p:cNvPr id="3" name="Content Placeholder 2"/>
          <p:cNvSpPr>
            <a:spLocks noGrp="1"/>
          </p:cNvSpPr>
          <p:nvPr>
            <p:ph idx="1"/>
          </p:nvPr>
        </p:nvSpPr>
        <p:spPr>
          <a:xfrm>
            <a:off x="1141412" y="2666999"/>
            <a:ext cx="10790757" cy="4063585"/>
          </a:xfrm>
        </p:spPr>
        <p:txBody>
          <a:bodyPr>
            <a:normAutofit/>
          </a:bodyPr>
          <a:lstStyle/>
          <a:p>
            <a:r>
              <a:rPr lang="en-US" sz="1800" b="1" dirty="0">
                <a:solidFill>
                  <a:schemeClr val="bg1"/>
                </a:solidFill>
              </a:rPr>
              <a:t>Our next community peace walk will take place 05/27/2017</a:t>
            </a:r>
          </a:p>
          <a:p>
            <a:r>
              <a:rPr lang="en-US" sz="1800" b="1" dirty="0">
                <a:solidFill>
                  <a:schemeClr val="bg1"/>
                </a:solidFill>
              </a:rPr>
              <a:t>We will meet in same location that we meet for the community outreach walk at 6:30 pm (Jackson community center basketball court parking lot 1002 carter </a:t>
            </a:r>
            <a:r>
              <a:rPr lang="en-US" sz="1800" b="1" dirty="0" err="1">
                <a:solidFill>
                  <a:schemeClr val="bg1"/>
                </a:solidFill>
              </a:rPr>
              <a:t>st.</a:t>
            </a:r>
            <a:r>
              <a:rPr lang="en-US" sz="1800" b="1" dirty="0">
                <a:solidFill>
                  <a:schemeClr val="bg1"/>
                </a:solidFill>
              </a:rPr>
              <a:t> Orlando, </a:t>
            </a:r>
            <a:r>
              <a:rPr lang="en-US" sz="1800" b="1" dirty="0" err="1">
                <a:solidFill>
                  <a:schemeClr val="bg1"/>
                </a:solidFill>
              </a:rPr>
              <a:t>fl</a:t>
            </a:r>
            <a:r>
              <a:rPr lang="en-US" sz="1800" b="1" dirty="0">
                <a:solidFill>
                  <a:schemeClr val="bg1"/>
                </a:solidFill>
              </a:rPr>
              <a:t> )</a:t>
            </a:r>
          </a:p>
          <a:p>
            <a:r>
              <a:rPr lang="en-US" sz="1800" b="1" dirty="0">
                <a:solidFill>
                  <a:schemeClr val="bg1"/>
                </a:solidFill>
              </a:rPr>
              <a:t>This Is  meant to be a form of neighborhood watch and outreach but we do not have to engage any crimes or suspected activities, our presences in the neighborhood are the main goal</a:t>
            </a:r>
          </a:p>
          <a:p>
            <a:r>
              <a:rPr lang="en-US" sz="1800" b="1" dirty="0">
                <a:solidFill>
                  <a:schemeClr val="bg1"/>
                </a:solidFill>
              </a:rPr>
              <a:t>We will have on white shirts (you can have let your voice be heard shirts on or any shirt of your choice) to symbolize peace</a:t>
            </a:r>
          </a:p>
          <a:p>
            <a:r>
              <a:rPr lang="en-US" sz="1800" b="1" dirty="0">
                <a:solidFill>
                  <a:schemeClr val="bg1"/>
                </a:solidFill>
              </a:rPr>
              <a:t>Anyone is welcome to speak and interact with residents and offer aids and assistance (such as the handouts for outreach) and we will have persons conducting surveys and providing handouts but interaction is not required</a:t>
            </a:r>
          </a:p>
          <a:p>
            <a:r>
              <a:rPr lang="en-US" sz="1800" b="1" dirty="0">
                <a:solidFill>
                  <a:schemeClr val="bg1"/>
                </a:solidFill>
              </a:rPr>
              <a:t>It will not be a march, but a simple peace walk through various neighborhoods</a:t>
            </a:r>
          </a:p>
        </p:txBody>
      </p:sp>
    </p:spTree>
    <p:extLst>
      <p:ext uri="{BB962C8B-B14F-4D97-AF65-F5344CB8AC3E}">
        <p14:creationId xmlns:p14="http://schemas.microsoft.com/office/powerpoint/2010/main" val="232382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Community outreach walk 06/10/2017 &amp; Community peace walk 06/17/2017</a:t>
            </a:r>
          </a:p>
        </p:txBody>
      </p:sp>
      <p:sp>
        <p:nvSpPr>
          <p:cNvPr id="3" name="Content Placeholder 2"/>
          <p:cNvSpPr>
            <a:spLocks noGrp="1"/>
          </p:cNvSpPr>
          <p:nvPr>
            <p:ph idx="1"/>
          </p:nvPr>
        </p:nvSpPr>
        <p:spPr>
          <a:xfrm>
            <a:off x="822758" y="2092036"/>
            <a:ext cx="10815060" cy="4475019"/>
          </a:xfrm>
        </p:spPr>
        <p:txBody>
          <a:bodyPr>
            <a:normAutofit/>
          </a:bodyPr>
          <a:lstStyle/>
          <a:p>
            <a:r>
              <a:rPr lang="en-US" dirty="0">
                <a:ln>
                  <a:solidFill>
                    <a:schemeClr val="bg1"/>
                  </a:solidFill>
                </a:ln>
                <a:solidFill>
                  <a:schemeClr val="bg1"/>
                </a:solidFill>
              </a:rPr>
              <a:t>WE WILL CHOOSE A LOCATION FOR OUR NEXT COMMUNITY OUTREACH WALK AND PEACE WALK</a:t>
            </a:r>
          </a:p>
          <a:p>
            <a:r>
              <a:rPr lang="en-US" dirty="0">
                <a:ln>
                  <a:solidFill>
                    <a:schemeClr val="bg1"/>
                  </a:solidFill>
                </a:ln>
                <a:solidFill>
                  <a:schemeClr val="bg1"/>
                </a:solidFill>
              </a:rPr>
              <a:t>AREAS IN THE PAST HAVE BEEN THE PINE HILLS &amp; PARRAMORE NEIGHBORHOOD</a:t>
            </a:r>
          </a:p>
          <a:p>
            <a:r>
              <a:rPr lang="en-US" dirty="0">
                <a:ln>
                  <a:solidFill>
                    <a:schemeClr val="bg1"/>
                  </a:solidFill>
                </a:ln>
                <a:solidFill>
                  <a:schemeClr val="bg1"/>
                </a:solidFill>
              </a:rPr>
              <a:t>SOME SUGGESTED AREAS ARE : IVEY LANE, MERCY DR., CARVER SHORES, WASHINGTON SHORES, SEMORAN RD, PINE HILLS, PARRAMORE</a:t>
            </a:r>
          </a:p>
          <a:p>
            <a:r>
              <a:rPr lang="en-US" dirty="0">
                <a:ln>
                  <a:solidFill>
                    <a:schemeClr val="bg1"/>
                  </a:solidFill>
                </a:ln>
                <a:solidFill>
                  <a:schemeClr val="bg1"/>
                </a:solidFill>
              </a:rPr>
              <a:t>WE WILL CONTINUE OUTREACH WITH SMALL GROUPS OF VOLUNTEERS THROUGH PAST LOCATIONS WE’VE CONDUCTED OUTREACH AT </a:t>
            </a:r>
          </a:p>
          <a:p>
            <a:r>
              <a:rPr lang="en-US" dirty="0">
                <a:ln>
                  <a:solidFill>
                    <a:schemeClr val="bg1"/>
                  </a:solidFill>
                </a:ln>
                <a:solidFill>
                  <a:schemeClr val="bg1"/>
                </a:solidFill>
              </a:rPr>
              <a:t>THE GOAL IS TO SPREAD AWARENESS THROUGH VARIOUS LOCATIONS BUT IT IS IMPOSSIBLE TO COVER AN ENTIRE NEIGHBORHOOD IN ONE OUTING SO WE CAN RE VISIT AREAS</a:t>
            </a:r>
          </a:p>
        </p:txBody>
      </p:sp>
    </p:spTree>
    <p:extLst>
      <p:ext uri="{BB962C8B-B14F-4D97-AF65-F5344CB8AC3E}">
        <p14:creationId xmlns:p14="http://schemas.microsoft.com/office/powerpoint/2010/main" val="189367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ysClr val="windowText" lastClr="000000"/>
                </a:solidFill>
              </a:rPr>
              <a:t>COMMUNITY OUTREACH- food/CLOTHING drive</a:t>
            </a:r>
          </a:p>
        </p:txBody>
      </p:sp>
      <p:sp>
        <p:nvSpPr>
          <p:cNvPr id="3" name="Content Placeholder 2"/>
          <p:cNvSpPr>
            <a:spLocks noGrp="1"/>
          </p:cNvSpPr>
          <p:nvPr>
            <p:ph idx="1"/>
          </p:nvPr>
        </p:nvSpPr>
        <p:spPr>
          <a:xfrm>
            <a:off x="1141413" y="2514600"/>
            <a:ext cx="9905998" cy="3373581"/>
          </a:xfrm>
        </p:spPr>
        <p:txBody>
          <a:bodyPr>
            <a:normAutofit fontScale="92500"/>
          </a:bodyPr>
          <a:lstStyle/>
          <a:p>
            <a:r>
              <a:rPr lang="en-US" dirty="0">
                <a:ln>
                  <a:solidFill>
                    <a:schemeClr val="bg1"/>
                  </a:solidFill>
                </a:ln>
                <a:solidFill>
                  <a:sysClr val="windowText" lastClr="000000"/>
                </a:solidFill>
              </a:rPr>
              <a:t>OUR LAST FOOD &amp; CLOTHING DRIVE FOR THE HOMELESS WAS MARCH 18</a:t>
            </a:r>
            <a:r>
              <a:rPr lang="en-US" baseline="30000" dirty="0">
                <a:ln>
                  <a:solidFill>
                    <a:schemeClr val="bg1"/>
                  </a:solidFill>
                </a:ln>
                <a:solidFill>
                  <a:sysClr val="windowText" lastClr="000000"/>
                </a:solidFill>
              </a:rPr>
              <a:t>TH</a:t>
            </a:r>
            <a:r>
              <a:rPr lang="en-US" dirty="0">
                <a:ln>
                  <a:solidFill>
                    <a:schemeClr val="bg1"/>
                  </a:solidFill>
                </a:ln>
                <a:solidFill>
                  <a:sysClr val="windowText" lastClr="000000"/>
                </a:solidFill>
              </a:rPr>
              <a:t>, 2017 WITH SAVING OUR DAUGHERS</a:t>
            </a:r>
          </a:p>
          <a:p>
            <a:pPr lvl="1"/>
            <a:r>
              <a:rPr lang="en-US" dirty="0">
                <a:ln>
                  <a:solidFill>
                    <a:schemeClr val="bg1"/>
                  </a:solidFill>
                </a:ln>
                <a:solidFill>
                  <a:sysClr val="windowText" lastClr="000000"/>
                </a:solidFill>
              </a:rPr>
              <a:t>AT THESE FOOD/CLOTHING DRIVES WE GAVE OUT NEW AND GENTLY USED CLOTHES TO FAMILIES IN NEED AND ALSO HAVE CANNED GOODS AND HOT MEALS PREPARED FOR ANYONE WHO WANTS </a:t>
            </a:r>
          </a:p>
          <a:p>
            <a:r>
              <a:rPr lang="en-US" dirty="0">
                <a:ln>
                  <a:solidFill>
                    <a:schemeClr val="bg1"/>
                  </a:solidFill>
                </a:ln>
                <a:solidFill>
                  <a:sysClr val="windowText" lastClr="000000"/>
                </a:solidFill>
              </a:rPr>
              <a:t>WE HAD A GREAT TURNOUT FROM VOLUNTEERS AND DONATIONS</a:t>
            </a:r>
          </a:p>
          <a:p>
            <a:r>
              <a:rPr lang="en-US" dirty="0">
                <a:ln>
                  <a:solidFill>
                    <a:schemeClr val="bg1"/>
                  </a:solidFill>
                </a:ln>
                <a:solidFill>
                  <a:sysClr val="windowText" lastClr="000000"/>
                </a:solidFill>
              </a:rPr>
              <a:t>WE WILL CONTINUE THESE, THE TARGET WAS EVERY 3 MONTHS</a:t>
            </a:r>
          </a:p>
          <a:p>
            <a:r>
              <a:rPr lang="en-US" dirty="0">
                <a:ln>
                  <a:solidFill>
                    <a:schemeClr val="bg1"/>
                  </a:solidFill>
                </a:ln>
                <a:solidFill>
                  <a:sysClr val="windowText" lastClr="000000"/>
                </a:solidFill>
              </a:rPr>
              <a:t>PLEASE LET US KNOW IF YOU’RE INTERESTED IN COORDINATING/VOLUNTEERING</a:t>
            </a:r>
          </a:p>
          <a:p>
            <a:r>
              <a:rPr lang="en-US" dirty="0">
                <a:ln>
                  <a:solidFill>
                    <a:schemeClr val="bg1"/>
                  </a:solidFill>
                </a:ln>
                <a:solidFill>
                  <a:sysClr val="windowText" lastClr="000000"/>
                </a:solidFill>
              </a:rPr>
              <a:t>WE WILL HAVE MORE INFORMATION ON OUR NEXT ONE SOON</a:t>
            </a:r>
          </a:p>
        </p:txBody>
      </p:sp>
    </p:spTree>
    <p:extLst>
      <p:ext uri="{BB962C8B-B14F-4D97-AF65-F5344CB8AC3E}">
        <p14:creationId xmlns:p14="http://schemas.microsoft.com/office/powerpoint/2010/main" val="1434547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ysClr val="windowText" lastClr="000000"/>
                </a:solidFill>
              </a:rPr>
              <a:t>CLEAN-UPS/ GIVE BACKS</a:t>
            </a:r>
          </a:p>
        </p:txBody>
      </p:sp>
      <p:sp>
        <p:nvSpPr>
          <p:cNvPr id="3" name="Content Placeholder 2"/>
          <p:cNvSpPr>
            <a:spLocks noGrp="1"/>
          </p:cNvSpPr>
          <p:nvPr>
            <p:ph idx="1"/>
          </p:nvPr>
        </p:nvSpPr>
        <p:spPr/>
        <p:txBody>
          <a:bodyPr>
            <a:normAutofit/>
          </a:bodyPr>
          <a:lstStyle/>
          <a:p>
            <a:r>
              <a:rPr lang="en-US" dirty="0">
                <a:ln>
                  <a:solidFill>
                    <a:schemeClr val="bg1"/>
                  </a:solidFill>
                </a:ln>
                <a:solidFill>
                  <a:schemeClr val="bg1"/>
                </a:solidFill>
              </a:rPr>
              <a:t>WE CAN CHOOSE AN AREA EACH MONTH TO CHOOSE TO CLEAN UP AND PICK UP TRASH AND BEAUTIFY</a:t>
            </a:r>
          </a:p>
          <a:p>
            <a:r>
              <a:rPr lang="en-US" dirty="0">
                <a:ln>
                  <a:solidFill>
                    <a:schemeClr val="bg1"/>
                  </a:solidFill>
                </a:ln>
                <a:solidFill>
                  <a:schemeClr val="bg1"/>
                </a:solidFill>
              </a:rPr>
              <a:t>ALSO SUGGESTIONS ARE COMMUNITY FUN DAYS WITH GIVE AWAYS FOR BOOKBAGS, BIKES, CLOTHES, SUPPLIES, ETC</a:t>
            </a:r>
          </a:p>
          <a:p>
            <a:r>
              <a:rPr lang="en-US" dirty="0">
                <a:ln>
                  <a:solidFill>
                    <a:schemeClr val="bg1"/>
                  </a:solidFill>
                </a:ln>
                <a:solidFill>
                  <a:schemeClr val="bg1"/>
                </a:solidFill>
              </a:rPr>
              <a:t>WE HAVE A HUGE EVENT JULY 8</a:t>
            </a:r>
            <a:r>
              <a:rPr lang="en-US" baseline="30000" dirty="0">
                <a:ln>
                  <a:solidFill>
                    <a:schemeClr val="bg1"/>
                  </a:solidFill>
                </a:ln>
                <a:solidFill>
                  <a:schemeClr val="bg1"/>
                </a:solidFill>
              </a:rPr>
              <a:t>TH</a:t>
            </a:r>
            <a:r>
              <a:rPr lang="en-US" dirty="0">
                <a:ln>
                  <a:solidFill>
                    <a:schemeClr val="bg1"/>
                  </a:solidFill>
                </a:ln>
                <a:solidFill>
                  <a:schemeClr val="bg1"/>
                </a:solidFill>
              </a:rPr>
              <a:t> AT THE FAIRGROUNDS THAT CAN BE USED TO GIVE AWAY TO ATTENDANTS </a:t>
            </a:r>
          </a:p>
        </p:txBody>
      </p:sp>
    </p:spTree>
    <p:extLst>
      <p:ext uri="{BB962C8B-B14F-4D97-AF65-F5344CB8AC3E}">
        <p14:creationId xmlns:p14="http://schemas.microsoft.com/office/powerpoint/2010/main" val="1752213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DIRECTION OF LET YOUR VOICE BE HEARD’S MISSION</a:t>
            </a:r>
          </a:p>
        </p:txBody>
      </p:sp>
      <p:sp>
        <p:nvSpPr>
          <p:cNvPr id="3" name="Content Placeholder 2"/>
          <p:cNvSpPr>
            <a:spLocks noGrp="1"/>
          </p:cNvSpPr>
          <p:nvPr>
            <p:ph idx="1"/>
          </p:nvPr>
        </p:nvSpPr>
        <p:spPr/>
        <p:txBody>
          <a:bodyPr>
            <a:normAutofit fontScale="77500" lnSpcReduction="20000"/>
          </a:bodyPr>
          <a:lstStyle/>
          <a:p>
            <a:r>
              <a:rPr lang="en-US" dirty="0">
                <a:ln>
                  <a:solidFill>
                    <a:schemeClr val="bg1"/>
                  </a:solidFill>
                </a:ln>
                <a:solidFill>
                  <a:schemeClr val="bg1"/>
                </a:solidFill>
              </a:rPr>
              <a:t>OUR SOLE MISSION IS TO EMPOWER COMMUNITIES AND DETER VIOLENCE AT THE SAME TIME.</a:t>
            </a:r>
          </a:p>
          <a:p>
            <a:r>
              <a:rPr lang="en-US" dirty="0">
                <a:ln>
                  <a:solidFill>
                    <a:schemeClr val="bg1"/>
                  </a:solidFill>
                </a:ln>
                <a:solidFill>
                  <a:schemeClr val="bg1"/>
                </a:solidFill>
              </a:rPr>
              <a:t>WE CHOOSE TO ACCOMPLISH THIS THROUGH:</a:t>
            </a:r>
          </a:p>
          <a:p>
            <a:pPr lvl="1"/>
            <a:r>
              <a:rPr lang="en-US" dirty="0">
                <a:ln>
                  <a:solidFill>
                    <a:schemeClr val="bg1"/>
                  </a:solidFill>
                </a:ln>
                <a:solidFill>
                  <a:schemeClr val="bg1"/>
                </a:solidFill>
              </a:rPr>
              <a:t> WORKSHOPS THAT GIVE RESIDENTS SKILLS THAT WILL HELP BRING IN REVENUE AND REDUCE THE NEED TO RESORT TO CRIMINAL MEANS</a:t>
            </a:r>
          </a:p>
          <a:p>
            <a:pPr lvl="1"/>
            <a:r>
              <a:rPr lang="en-US" dirty="0">
                <a:ln>
                  <a:solidFill>
                    <a:schemeClr val="bg1"/>
                  </a:solidFill>
                </a:ln>
                <a:solidFill>
                  <a:schemeClr val="bg1"/>
                </a:solidFill>
              </a:rPr>
              <a:t>OUTREACH EVENTS IN WHICH WE PROVIDE INFORMATION TO PERSONS AT NEED OR INTERESTED IN TAKING ADVANTAGE OF RESOURCES AVAILABLE</a:t>
            </a:r>
          </a:p>
          <a:p>
            <a:pPr lvl="1"/>
            <a:r>
              <a:rPr lang="en-US" dirty="0">
                <a:ln>
                  <a:solidFill>
                    <a:schemeClr val="bg1"/>
                  </a:solidFill>
                </a:ln>
                <a:solidFill>
                  <a:schemeClr val="bg1"/>
                </a:solidFill>
              </a:rPr>
              <a:t>COMMUNITY EVENTS AND FUN DAYS THAT WILL HELP BOOST MORALE AND THE POSITIVE ATMOSPHERE</a:t>
            </a:r>
          </a:p>
          <a:p>
            <a:pPr lvl="1"/>
            <a:r>
              <a:rPr lang="en-US" dirty="0">
                <a:ln>
                  <a:solidFill>
                    <a:schemeClr val="bg1"/>
                  </a:solidFill>
                </a:ln>
                <a:solidFill>
                  <a:schemeClr val="bg1"/>
                </a:solidFill>
              </a:rPr>
              <a:t>MENTORING PROGAMS TO HELP GUIDE YOUTH AND LEAD THEM TO NEW INSIGHTS</a:t>
            </a:r>
          </a:p>
          <a:p>
            <a:pPr lvl="1"/>
            <a:r>
              <a:rPr lang="en-US" dirty="0">
                <a:ln>
                  <a:solidFill>
                    <a:schemeClr val="bg1"/>
                  </a:solidFill>
                </a:ln>
                <a:solidFill>
                  <a:schemeClr val="bg1"/>
                </a:solidFill>
              </a:rPr>
              <a:t>COMMUNITY CHARITABLE EVENTS THAT CATER AND SERVICE THE LESS FORTUNATE</a:t>
            </a:r>
          </a:p>
          <a:p>
            <a:pPr lvl="1"/>
            <a:r>
              <a:rPr lang="en-US" dirty="0">
                <a:ln>
                  <a:solidFill>
                    <a:schemeClr val="bg1"/>
                  </a:solidFill>
                </a:ln>
                <a:solidFill>
                  <a:schemeClr val="bg1"/>
                </a:solidFill>
              </a:rPr>
              <a:t>PEACE WALKS, RALLIES, MARCHES, DRIVES, ETC. THAT HELP MEMBERS OF COMMUNITIES TO STAND TOGETHER IN SOLIDARITY AND BAND TOGETHER</a:t>
            </a:r>
          </a:p>
          <a:p>
            <a:endParaRPr lang="en-US" dirty="0"/>
          </a:p>
        </p:txBody>
      </p:sp>
    </p:spTree>
    <p:extLst>
      <p:ext uri="{BB962C8B-B14F-4D97-AF65-F5344CB8AC3E}">
        <p14:creationId xmlns:p14="http://schemas.microsoft.com/office/powerpoint/2010/main" val="3889176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FINDING ROLES IN LET YOUR VOICE BE HEARD events</a:t>
            </a:r>
            <a:endParaRPr lang="en-US" b="1" dirty="0">
              <a:solidFill>
                <a:schemeClr val="bg1"/>
              </a:solidFill>
            </a:endParaRPr>
          </a:p>
        </p:txBody>
      </p:sp>
      <p:sp>
        <p:nvSpPr>
          <p:cNvPr id="3" name="Content Placeholder 2"/>
          <p:cNvSpPr>
            <a:spLocks noGrp="1"/>
          </p:cNvSpPr>
          <p:nvPr>
            <p:ph idx="1"/>
          </p:nvPr>
        </p:nvSpPr>
        <p:spPr/>
        <p:txBody>
          <a:bodyPr>
            <a:normAutofit fontScale="92500"/>
          </a:bodyPr>
          <a:lstStyle/>
          <a:p>
            <a:r>
              <a:rPr lang="en-US" b="1" dirty="0">
                <a:solidFill>
                  <a:schemeClr val="bg1"/>
                </a:solidFill>
              </a:rPr>
              <a:t>Regularly we will need:</a:t>
            </a:r>
          </a:p>
          <a:p>
            <a:pPr lvl="1"/>
            <a:r>
              <a:rPr lang="en-US" b="1" dirty="0">
                <a:solidFill>
                  <a:schemeClr val="bg1"/>
                </a:solidFill>
              </a:rPr>
              <a:t>Volunteers who can help set-up, distribute and facilitate events</a:t>
            </a:r>
          </a:p>
          <a:p>
            <a:pPr lvl="1"/>
            <a:r>
              <a:rPr lang="en-US" b="1" dirty="0">
                <a:solidFill>
                  <a:schemeClr val="bg1"/>
                </a:solidFill>
              </a:rPr>
              <a:t>Coordinators who can help lock in plans and solidify operational items for events (such as booking speakers, artists, arranging food services, reaching out to volunteers, </a:t>
            </a:r>
            <a:r>
              <a:rPr lang="en-US" b="1" dirty="0" err="1">
                <a:solidFill>
                  <a:schemeClr val="bg1"/>
                </a:solidFill>
              </a:rPr>
              <a:t>etc</a:t>
            </a:r>
            <a:r>
              <a:rPr lang="en-US" b="1" dirty="0">
                <a:solidFill>
                  <a:schemeClr val="bg1"/>
                </a:solidFill>
              </a:rPr>
              <a:t>)</a:t>
            </a:r>
          </a:p>
          <a:p>
            <a:pPr lvl="1"/>
            <a:r>
              <a:rPr lang="en-US" b="1" dirty="0">
                <a:solidFill>
                  <a:schemeClr val="bg1"/>
                </a:solidFill>
              </a:rPr>
              <a:t>We will conduct meetings outside of the forum for let your voice be heard members to coordinate and run events</a:t>
            </a:r>
          </a:p>
          <a:p>
            <a:pPr lvl="1"/>
            <a:r>
              <a:rPr lang="en-US" b="1" dirty="0">
                <a:solidFill>
                  <a:schemeClr val="bg1"/>
                </a:solidFill>
              </a:rPr>
              <a:t>Sponsors (anyone who wants to fiscally sponsor an event can find out what events </a:t>
            </a:r>
            <a:r>
              <a:rPr lang="en-US" b="1" dirty="0" err="1">
                <a:solidFill>
                  <a:schemeClr val="bg1"/>
                </a:solidFill>
              </a:rPr>
              <a:t>ar</a:t>
            </a:r>
            <a:r>
              <a:rPr lang="en-US" b="1" dirty="0">
                <a:solidFill>
                  <a:schemeClr val="bg1"/>
                </a:solidFill>
              </a:rPr>
              <a:t> taking place and coordinate with us)</a:t>
            </a:r>
          </a:p>
          <a:p>
            <a:pPr lvl="1"/>
            <a:r>
              <a:rPr lang="en-US" b="1" dirty="0">
                <a:solidFill>
                  <a:schemeClr val="bg1"/>
                </a:solidFill>
              </a:rPr>
              <a:t>Speakers/ facilitators for workshops</a:t>
            </a:r>
          </a:p>
        </p:txBody>
      </p:sp>
    </p:spTree>
    <p:extLst>
      <p:ext uri="{BB962C8B-B14F-4D97-AF65-F5344CB8AC3E}">
        <p14:creationId xmlns:p14="http://schemas.microsoft.com/office/powerpoint/2010/main" val="366104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1315" y="-154899"/>
            <a:ext cx="9905998" cy="1905000"/>
          </a:xfrm>
        </p:spPr>
        <p:txBody>
          <a:bodyPr/>
          <a:lstStyle/>
          <a:p>
            <a:pPr algn="ctr"/>
            <a:r>
              <a:rPr lang="en-US" dirty="0">
                <a:ln w="3175" cmpd="sng">
                  <a:solidFill>
                    <a:schemeClr val="bg1"/>
                  </a:solidFill>
                </a:ln>
                <a:solidFill>
                  <a:schemeClr val="bg1"/>
                </a:solidFill>
              </a:rPr>
              <a:t>TONIGHT’S KEY TOPICS</a:t>
            </a:r>
          </a:p>
        </p:txBody>
      </p:sp>
      <p:sp>
        <p:nvSpPr>
          <p:cNvPr id="3" name="Content Placeholder 2"/>
          <p:cNvSpPr>
            <a:spLocks noGrp="1"/>
          </p:cNvSpPr>
          <p:nvPr>
            <p:ph idx="1"/>
          </p:nvPr>
        </p:nvSpPr>
        <p:spPr>
          <a:xfrm>
            <a:off x="232350" y="1528997"/>
            <a:ext cx="11295085" cy="4663985"/>
          </a:xfrm>
        </p:spPr>
        <p:txBody>
          <a:bodyPr>
            <a:noAutofit/>
          </a:bodyPr>
          <a:lstStyle/>
          <a:p>
            <a:pPr algn="ctr"/>
            <a:endParaRPr lang="en-US" sz="1400" dirty="0">
              <a:ln>
                <a:solidFill>
                  <a:schemeClr val="bg1"/>
                </a:solidFill>
              </a:ln>
              <a:solidFill>
                <a:schemeClr val="bg1"/>
              </a:solidFill>
            </a:endParaRPr>
          </a:p>
          <a:p>
            <a:pPr algn="ctr"/>
            <a:r>
              <a:rPr lang="en-US" sz="1400" dirty="0">
                <a:ln>
                  <a:solidFill>
                    <a:schemeClr val="bg1"/>
                  </a:solidFill>
                </a:ln>
                <a:solidFill>
                  <a:schemeClr val="bg1"/>
                </a:solidFill>
              </a:rPr>
              <a:t>RECAP OF LAST MEETING</a:t>
            </a:r>
          </a:p>
          <a:p>
            <a:pPr algn="ctr"/>
            <a:r>
              <a:rPr lang="en-US" sz="1400" dirty="0">
                <a:ln>
                  <a:solidFill>
                    <a:schemeClr val="bg1"/>
                  </a:solidFill>
                </a:ln>
                <a:solidFill>
                  <a:schemeClr val="bg1"/>
                </a:solidFill>
              </a:rPr>
              <a:t>RECAP OF EVENTS SINCE LAST FORUM</a:t>
            </a:r>
          </a:p>
          <a:p>
            <a:pPr algn="ctr"/>
            <a:r>
              <a:rPr lang="en-US" sz="1400" dirty="0">
                <a:ln>
                  <a:solidFill>
                    <a:schemeClr val="bg1"/>
                  </a:solidFill>
                </a:ln>
                <a:solidFill>
                  <a:schemeClr val="bg1"/>
                </a:solidFill>
              </a:rPr>
              <a:t>UPCOMING OUTREACH EVENTS</a:t>
            </a:r>
          </a:p>
          <a:p>
            <a:pPr algn="ctr"/>
            <a:r>
              <a:rPr lang="en-US" sz="1400" dirty="0">
                <a:ln>
                  <a:solidFill>
                    <a:schemeClr val="bg1"/>
                  </a:solidFill>
                </a:ln>
                <a:solidFill>
                  <a:schemeClr val="bg1"/>
                </a:solidFill>
              </a:rPr>
              <a:t>DIRECTION OF LET YOUR VOICE BE HEARD’S MISSION</a:t>
            </a:r>
          </a:p>
          <a:p>
            <a:pPr algn="ctr"/>
            <a:r>
              <a:rPr lang="en-US" sz="1400" dirty="0">
                <a:ln>
                  <a:solidFill>
                    <a:schemeClr val="bg1"/>
                  </a:solidFill>
                </a:ln>
                <a:solidFill>
                  <a:schemeClr val="bg1"/>
                </a:solidFill>
              </a:rPr>
              <a:t>FINDING ROLES IN LET YOUR VOICE BE HEARD EVENTS</a:t>
            </a:r>
          </a:p>
          <a:p>
            <a:pPr algn="ctr"/>
            <a:r>
              <a:rPr lang="en-US" sz="1400" dirty="0">
                <a:ln>
                  <a:solidFill>
                    <a:schemeClr val="bg1"/>
                  </a:solidFill>
                </a:ln>
                <a:solidFill>
                  <a:schemeClr val="bg1"/>
                </a:solidFill>
              </a:rPr>
              <a:t>JUNE 17</a:t>
            </a:r>
            <a:r>
              <a:rPr lang="en-US" sz="1400" baseline="30000" dirty="0">
                <a:ln>
                  <a:solidFill>
                    <a:schemeClr val="bg1"/>
                  </a:solidFill>
                </a:ln>
                <a:solidFill>
                  <a:schemeClr val="bg1"/>
                </a:solidFill>
              </a:rPr>
              <a:t>TH</a:t>
            </a:r>
            <a:r>
              <a:rPr lang="en-US" sz="1400" dirty="0">
                <a:ln>
                  <a:solidFill>
                    <a:schemeClr val="bg1"/>
                  </a:solidFill>
                </a:ln>
                <a:solidFill>
                  <a:schemeClr val="bg1"/>
                </a:solidFill>
              </a:rPr>
              <a:t> YOUTH CRIME PREVENTION AND EMPLOYABILITY WORKSHOP/ STAR 94.5 HEALTH FAIR AND FUTURE YOUTH WORKSHOPS</a:t>
            </a:r>
          </a:p>
          <a:p>
            <a:pPr algn="ctr"/>
            <a:r>
              <a:rPr lang="en-US" sz="1400" dirty="0">
                <a:ln>
                  <a:solidFill>
                    <a:schemeClr val="bg1"/>
                  </a:solidFill>
                </a:ln>
                <a:solidFill>
                  <a:schemeClr val="bg1"/>
                </a:solidFill>
              </a:rPr>
              <a:t>JULY 8</a:t>
            </a:r>
            <a:r>
              <a:rPr lang="en-US" sz="1400" baseline="30000" dirty="0">
                <a:ln>
                  <a:solidFill>
                    <a:schemeClr val="bg1"/>
                  </a:solidFill>
                </a:ln>
                <a:solidFill>
                  <a:schemeClr val="bg1"/>
                </a:solidFill>
              </a:rPr>
              <a:t>TH</a:t>
            </a:r>
            <a:r>
              <a:rPr lang="en-US" sz="1400" dirty="0">
                <a:ln>
                  <a:solidFill>
                    <a:schemeClr val="bg1"/>
                  </a:solidFill>
                </a:ln>
                <a:solidFill>
                  <a:schemeClr val="bg1"/>
                </a:solidFill>
              </a:rPr>
              <a:t> COMMUNITY CARE FAIR RESOURCES EXPO</a:t>
            </a:r>
          </a:p>
          <a:p>
            <a:pPr algn="ctr"/>
            <a:r>
              <a:rPr lang="en-US" sz="1400" dirty="0">
                <a:ln>
                  <a:solidFill>
                    <a:schemeClr val="bg1"/>
                  </a:solidFill>
                </a:ln>
                <a:solidFill>
                  <a:schemeClr val="bg1"/>
                </a:solidFill>
              </a:rPr>
              <a:t>PLANNING FUTURE WORKSHOPS</a:t>
            </a:r>
          </a:p>
          <a:p>
            <a:pPr algn="ctr"/>
            <a:r>
              <a:rPr lang="en-US" sz="1400" dirty="0">
                <a:ln>
                  <a:solidFill>
                    <a:schemeClr val="bg1"/>
                  </a:solidFill>
                </a:ln>
                <a:solidFill>
                  <a:schemeClr val="bg1"/>
                </a:solidFill>
              </a:rPr>
              <a:t>CITY AND COUNTY COUNCIL MEETINGS</a:t>
            </a:r>
          </a:p>
          <a:p>
            <a:pPr algn="ctr"/>
            <a:r>
              <a:rPr lang="en-US" sz="1400" dirty="0">
                <a:ln>
                  <a:solidFill>
                    <a:schemeClr val="bg1"/>
                  </a:solidFill>
                </a:ln>
                <a:solidFill>
                  <a:schemeClr val="bg1"/>
                </a:solidFill>
              </a:rPr>
              <a:t>NEWSLETTER/ APPAREL</a:t>
            </a:r>
          </a:p>
          <a:p>
            <a:pPr algn="ctr"/>
            <a:r>
              <a:rPr lang="en-US" sz="1400" dirty="0">
                <a:ln>
                  <a:solidFill>
                    <a:schemeClr val="bg1"/>
                  </a:solidFill>
                </a:ln>
                <a:solidFill>
                  <a:schemeClr val="bg1"/>
                </a:solidFill>
              </a:rPr>
              <a:t>OPEN FLOOR/ANNOUCEMENTS</a:t>
            </a:r>
          </a:p>
        </p:txBody>
      </p:sp>
    </p:spTree>
    <p:extLst>
      <p:ext uri="{BB962C8B-B14F-4D97-AF65-F5344CB8AC3E}">
        <p14:creationId xmlns:p14="http://schemas.microsoft.com/office/powerpoint/2010/main" val="1885295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a:solidFill>
                    <a:schemeClr val="bg1"/>
                  </a:solidFill>
                </a:ln>
                <a:solidFill>
                  <a:schemeClr val="bg1"/>
                </a:solidFill>
              </a:rPr>
              <a:t>JUNE 17</a:t>
            </a:r>
            <a:r>
              <a:rPr lang="en-US" b="1" baseline="30000" dirty="0">
                <a:ln>
                  <a:solidFill>
                    <a:schemeClr val="bg1"/>
                  </a:solidFill>
                </a:ln>
                <a:solidFill>
                  <a:schemeClr val="bg1"/>
                </a:solidFill>
              </a:rPr>
              <a:t>TH</a:t>
            </a:r>
            <a:r>
              <a:rPr lang="en-US" b="1" dirty="0">
                <a:ln>
                  <a:solidFill>
                    <a:schemeClr val="bg1"/>
                  </a:solidFill>
                </a:ln>
                <a:solidFill>
                  <a:schemeClr val="bg1"/>
                </a:solidFill>
              </a:rPr>
              <a:t> YOUTH CRIME PREVENTION AND EMPLOYABILITY WORKSHOP/ STAR 94.5 HEALTH FAIR AND FUTURE YOUTH WORKSHOPS</a:t>
            </a:r>
            <a:endParaRPr lang="en-US" b="1" dirty="0">
              <a:ln w="57150" cmpd="sng">
                <a:noFill/>
              </a:ln>
              <a:solidFill>
                <a:schemeClr val="bg1"/>
              </a:solidFill>
            </a:endParaRPr>
          </a:p>
        </p:txBody>
      </p:sp>
      <p:sp>
        <p:nvSpPr>
          <p:cNvPr id="3" name="Content Placeholder 2"/>
          <p:cNvSpPr>
            <a:spLocks noGrp="1"/>
          </p:cNvSpPr>
          <p:nvPr>
            <p:ph idx="1"/>
          </p:nvPr>
        </p:nvSpPr>
        <p:spPr/>
        <p:txBody>
          <a:bodyPr>
            <a:normAutofit fontScale="85000" lnSpcReduction="10000"/>
          </a:bodyPr>
          <a:lstStyle/>
          <a:p>
            <a:r>
              <a:rPr lang="en-US" dirty="0">
                <a:ln>
                  <a:solidFill>
                    <a:schemeClr val="bg1"/>
                  </a:solidFill>
                </a:ln>
                <a:solidFill>
                  <a:schemeClr val="bg1"/>
                </a:solidFill>
              </a:rPr>
              <a:t>The youth crime prevention workshops will work in collaboration with a program entitled “Hood 2 Hood,” crisis mentoring to at-risk youth and high crime filled areas in the form of which includes mentors responding to calls for mentoring whether its due to a crime that a youth has been the victim of or is accused of committing, or is “at risk” to be a victim or offender</a:t>
            </a:r>
          </a:p>
          <a:p>
            <a:r>
              <a:rPr lang="en-US" dirty="0">
                <a:ln>
                  <a:solidFill>
                    <a:schemeClr val="bg1"/>
                  </a:solidFill>
                </a:ln>
                <a:solidFill>
                  <a:schemeClr val="bg1"/>
                </a:solidFill>
              </a:rPr>
              <a:t>The curriculum will consist of key topics such as crime prevention, mental health, political awareness, employment and employability skills, entrepreneurship, history, technology, technical fields, economic responsibility and more</a:t>
            </a:r>
          </a:p>
          <a:p>
            <a:r>
              <a:rPr lang="en-US" dirty="0">
                <a:ln>
                  <a:solidFill>
                    <a:schemeClr val="bg1"/>
                  </a:solidFill>
                </a:ln>
                <a:solidFill>
                  <a:schemeClr val="bg1"/>
                </a:solidFill>
              </a:rPr>
              <a:t>We will have guest speakers with professional fields and experience in relation to the key topics that will present life examples of successes and failures, provide keys and strategies and connect with the youth one on one to help guide the youth after the workshops towards new beginnings. </a:t>
            </a:r>
          </a:p>
          <a:p>
            <a:endParaRPr lang="en-US" dirty="0">
              <a:ln>
                <a:solidFill>
                  <a:schemeClr val="bg1"/>
                </a:solidFill>
              </a:ln>
              <a:solidFill>
                <a:schemeClr val="bg1"/>
              </a:solidFill>
            </a:endParaRPr>
          </a:p>
        </p:txBody>
      </p:sp>
    </p:spTree>
    <p:extLst>
      <p:ext uri="{BB962C8B-B14F-4D97-AF65-F5344CB8AC3E}">
        <p14:creationId xmlns:p14="http://schemas.microsoft.com/office/powerpoint/2010/main" val="456391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a:solidFill>
                    <a:schemeClr val="bg1"/>
                  </a:solidFill>
                </a:ln>
                <a:solidFill>
                  <a:schemeClr val="bg1"/>
                </a:solidFill>
              </a:rPr>
              <a:t>JULY 8</a:t>
            </a:r>
            <a:r>
              <a:rPr lang="en-US" baseline="30000" dirty="0">
                <a:ln>
                  <a:solidFill>
                    <a:schemeClr val="bg1"/>
                  </a:solidFill>
                </a:ln>
                <a:solidFill>
                  <a:schemeClr val="bg1"/>
                </a:solidFill>
              </a:rPr>
              <a:t>TH</a:t>
            </a:r>
            <a:r>
              <a:rPr lang="en-US" dirty="0">
                <a:ln>
                  <a:solidFill>
                    <a:schemeClr val="bg1"/>
                  </a:solidFill>
                </a:ln>
                <a:solidFill>
                  <a:schemeClr val="bg1"/>
                </a:solidFill>
              </a:rPr>
              <a:t> COMMUNITY CARE FAIR RESOURCES EXPO</a:t>
            </a:r>
          </a:p>
        </p:txBody>
      </p:sp>
      <p:sp>
        <p:nvSpPr>
          <p:cNvPr id="3" name="Content Placeholder 2"/>
          <p:cNvSpPr>
            <a:spLocks noGrp="1"/>
          </p:cNvSpPr>
          <p:nvPr>
            <p:ph sz="half" idx="1"/>
          </p:nvPr>
        </p:nvSpPr>
        <p:spPr>
          <a:xfrm>
            <a:off x="1141411" y="2666999"/>
            <a:ext cx="9618737" cy="3124201"/>
          </a:xfrm>
        </p:spPr>
        <p:txBody>
          <a:bodyPr>
            <a:normAutofit/>
          </a:bodyPr>
          <a:lstStyle/>
          <a:p>
            <a:r>
              <a:rPr lang="en-US" dirty="0">
                <a:ln>
                  <a:solidFill>
                    <a:schemeClr val="bg1"/>
                  </a:solidFill>
                </a:ln>
                <a:solidFill>
                  <a:schemeClr val="bg1"/>
                </a:solidFill>
              </a:rPr>
              <a:t>We have a huge community day in which we will be at the central </a:t>
            </a:r>
            <a:r>
              <a:rPr lang="en-US" dirty="0" err="1">
                <a:ln>
                  <a:solidFill>
                    <a:schemeClr val="bg1"/>
                  </a:solidFill>
                </a:ln>
                <a:solidFill>
                  <a:schemeClr val="bg1"/>
                </a:solidFill>
              </a:rPr>
              <a:t>florida</a:t>
            </a:r>
            <a:r>
              <a:rPr lang="en-US" dirty="0">
                <a:ln>
                  <a:solidFill>
                    <a:schemeClr val="bg1"/>
                  </a:solidFill>
                </a:ln>
                <a:solidFill>
                  <a:schemeClr val="bg1"/>
                </a:solidFill>
              </a:rPr>
              <a:t> fairgrounds in an inside venue that can fit 5,000 attendants</a:t>
            </a:r>
          </a:p>
          <a:p>
            <a:r>
              <a:rPr lang="en-US" dirty="0">
                <a:ln>
                  <a:solidFill>
                    <a:schemeClr val="bg1"/>
                  </a:solidFill>
                </a:ln>
                <a:solidFill>
                  <a:schemeClr val="bg1"/>
                </a:solidFill>
              </a:rPr>
              <a:t> The event will feature vendor tables, special guest speakers, scenarios and roleplay, live entertainment, festivities for the community, radio and news stations, organization partnerships, food and drinks and more</a:t>
            </a:r>
          </a:p>
          <a:p>
            <a:r>
              <a:rPr lang="en-US" dirty="0">
                <a:ln>
                  <a:solidFill>
                    <a:schemeClr val="bg1"/>
                  </a:solidFill>
                </a:ln>
                <a:solidFill>
                  <a:schemeClr val="bg1"/>
                </a:solidFill>
              </a:rPr>
              <a:t>The expo will feature designated areas where attendants can interact with professionals who will present on themes based in their field</a:t>
            </a:r>
          </a:p>
          <a:p>
            <a:r>
              <a:rPr lang="en-US" dirty="0">
                <a:ln>
                  <a:solidFill>
                    <a:schemeClr val="bg1"/>
                  </a:solidFill>
                </a:ln>
                <a:solidFill>
                  <a:schemeClr val="bg1"/>
                </a:solidFill>
              </a:rPr>
              <a:t>We are in the process of publishing a finalized flyer that will include the logos of each vendor and partner that will be at this event.</a:t>
            </a:r>
          </a:p>
        </p:txBody>
      </p:sp>
      <p:sp>
        <p:nvSpPr>
          <p:cNvPr id="5" name="Content Placeholder 4">
            <a:extLst>
              <a:ext uri="{FF2B5EF4-FFF2-40B4-BE49-F238E27FC236}">
                <a16:creationId xmlns:a16="http://schemas.microsoft.com/office/drawing/2014/main" id="{CF601741-74BE-4118-9E35-A8E631AEFA7A}"/>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49434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08000" b="-10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a:solidFill>
                    <a:schemeClr val="bg1"/>
                  </a:solidFill>
                </a:ln>
                <a:solidFill>
                  <a:schemeClr val="bg1"/>
                </a:solidFill>
              </a:rPr>
              <a:t>JULY 8</a:t>
            </a:r>
            <a:r>
              <a:rPr lang="en-US" baseline="30000" dirty="0">
                <a:ln>
                  <a:solidFill>
                    <a:schemeClr val="bg1"/>
                  </a:solidFill>
                </a:ln>
                <a:solidFill>
                  <a:schemeClr val="bg1"/>
                </a:solidFill>
              </a:rPr>
              <a:t>TH</a:t>
            </a:r>
            <a:r>
              <a:rPr lang="en-US" dirty="0">
                <a:ln>
                  <a:solidFill>
                    <a:schemeClr val="bg1"/>
                  </a:solidFill>
                </a:ln>
                <a:solidFill>
                  <a:schemeClr val="bg1"/>
                </a:solidFill>
              </a:rPr>
              <a:t> COMMUNITY CARE FAIR RESOURCES EXPO</a:t>
            </a:r>
            <a:endParaRPr lang="en-US" b="1" dirty="0">
              <a:solidFill>
                <a:schemeClr val="bg1"/>
              </a:solidFill>
            </a:endParaRPr>
          </a:p>
        </p:txBody>
      </p:sp>
      <p:sp>
        <p:nvSpPr>
          <p:cNvPr id="3" name="Content Placeholder 2"/>
          <p:cNvSpPr>
            <a:spLocks noGrp="1"/>
          </p:cNvSpPr>
          <p:nvPr>
            <p:ph idx="1"/>
          </p:nvPr>
        </p:nvSpPr>
        <p:spPr/>
        <p:txBody>
          <a:bodyPr>
            <a:normAutofit/>
          </a:bodyPr>
          <a:lstStyle/>
          <a:p>
            <a:r>
              <a:rPr lang="en-US" b="1" dirty="0">
                <a:solidFill>
                  <a:schemeClr val="bg1"/>
                </a:solidFill>
              </a:rPr>
              <a:t>There are partnership opportunities for this event if any organization wishes to be an official partner in the form of sponsorship packages that would go towards promotion, publication and other fees. </a:t>
            </a:r>
          </a:p>
          <a:p>
            <a:r>
              <a:rPr lang="en-US" b="1" dirty="0">
                <a:solidFill>
                  <a:schemeClr val="bg1"/>
                </a:solidFill>
              </a:rPr>
              <a:t>We will need volunteers to help promote this event and for the day of the event</a:t>
            </a:r>
          </a:p>
          <a:p>
            <a:r>
              <a:rPr lang="en-US" b="1" dirty="0">
                <a:solidFill>
                  <a:schemeClr val="bg1"/>
                </a:solidFill>
              </a:rPr>
              <a:t>If you wish to be a vendor please let us know and we can send you the information to sign up</a:t>
            </a:r>
          </a:p>
          <a:p>
            <a:r>
              <a:rPr lang="en-US" b="1" dirty="0">
                <a:solidFill>
                  <a:schemeClr val="bg1"/>
                </a:solidFill>
              </a:rPr>
              <a:t>Vendor tables are $50 but admission to the event is free</a:t>
            </a:r>
          </a:p>
        </p:txBody>
      </p:sp>
    </p:spTree>
    <p:extLst>
      <p:ext uri="{BB962C8B-B14F-4D97-AF65-F5344CB8AC3E}">
        <p14:creationId xmlns:p14="http://schemas.microsoft.com/office/powerpoint/2010/main" val="320953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PLANNING FUTURE WORKSHOPS	</a:t>
            </a:r>
          </a:p>
        </p:txBody>
      </p:sp>
      <p:sp>
        <p:nvSpPr>
          <p:cNvPr id="3" name="Content Placeholder 2"/>
          <p:cNvSpPr>
            <a:spLocks noGrp="1"/>
          </p:cNvSpPr>
          <p:nvPr>
            <p:ph idx="1"/>
          </p:nvPr>
        </p:nvSpPr>
        <p:spPr/>
        <p:txBody>
          <a:bodyPr>
            <a:normAutofit fontScale="85000" lnSpcReduction="20000"/>
          </a:bodyPr>
          <a:lstStyle/>
          <a:p>
            <a:r>
              <a:rPr lang="en-US" dirty="0">
                <a:ln>
                  <a:solidFill>
                    <a:schemeClr val="bg1"/>
                  </a:solidFill>
                </a:ln>
                <a:solidFill>
                  <a:schemeClr val="bg1"/>
                </a:solidFill>
              </a:rPr>
              <a:t>WE HAVE HOSTED AND CO-HOSTED LEGAL RIGHTS, GRANT-WRITING, MENTAL HEALTH AND OTHER VARIOUS WORKSHOPS IN THE PAST</a:t>
            </a:r>
          </a:p>
          <a:p>
            <a:r>
              <a:rPr lang="en-US" dirty="0">
                <a:ln>
                  <a:solidFill>
                    <a:schemeClr val="bg1"/>
                  </a:solidFill>
                </a:ln>
                <a:solidFill>
                  <a:schemeClr val="bg1"/>
                </a:solidFill>
              </a:rPr>
              <a:t>IN THE FUTURE WE PLAN TO WORK ON WORKSHOPS FOR AREAS AND SUBJECTS SUCH AS CREDIT REPAIR, FIRST TIME HOME BUYER’S PROGRAM, FINANCIAL INVESTMENT, ANCESTRY RESEARCH, SPIRITUAL, AND MANY MORE DIFFERENT VERSIONS OF WORKSHOPS</a:t>
            </a:r>
          </a:p>
          <a:p>
            <a:r>
              <a:rPr lang="en-US" dirty="0">
                <a:ln>
                  <a:solidFill>
                    <a:schemeClr val="bg1"/>
                  </a:solidFill>
                </a:ln>
                <a:solidFill>
                  <a:schemeClr val="bg1"/>
                </a:solidFill>
              </a:rPr>
              <a:t>WE WILL WORK WITH PROFESSIONALS WHO ARE REFERRED TO US, AFTER WE HAVE RESEARCHED AND ESTABLISHED THAT EACH PROFESSIONAL IS BEST SUITED TO FACILIATE THESE WORKSHOPS</a:t>
            </a:r>
          </a:p>
          <a:p>
            <a:r>
              <a:rPr lang="en-US" dirty="0">
                <a:ln>
                  <a:solidFill>
                    <a:schemeClr val="bg1"/>
                  </a:solidFill>
                </a:ln>
                <a:solidFill>
                  <a:schemeClr val="bg1"/>
                </a:solidFill>
              </a:rPr>
              <a:t>WE ALSO HAVE A YOUTH SERIES OF WORKSHOPS THAT WILL FOCUS ON AREAS SUCH AS ANTI-BULLYING, SELF ESTEEM, PEER PRESSURE, SOCIAL MEDIA, AND MORE.</a:t>
            </a:r>
          </a:p>
          <a:p>
            <a:r>
              <a:rPr lang="en-US" dirty="0">
                <a:ln>
                  <a:solidFill>
                    <a:schemeClr val="bg1"/>
                  </a:solidFill>
                </a:ln>
                <a:solidFill>
                  <a:schemeClr val="bg1"/>
                </a:solidFill>
              </a:rPr>
              <a:t>WORKSHOPS WILL TAKE PLACE ON THE LAST FRIDAY OF EACH MONTH FOR ADULTS AND ON THE LAST SATURDAY OF EACH MONTH FOR THE YOUTH</a:t>
            </a:r>
          </a:p>
        </p:txBody>
      </p:sp>
    </p:spTree>
    <p:extLst>
      <p:ext uri="{BB962C8B-B14F-4D97-AF65-F5344CB8AC3E}">
        <p14:creationId xmlns:p14="http://schemas.microsoft.com/office/powerpoint/2010/main" val="511775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CITY COUNCIL AND ORANGE COUNTY MEETINGS</a:t>
            </a:r>
            <a:endParaRPr lang="en-US" b="1" dirty="0">
              <a:solidFill>
                <a:schemeClr val="bg1"/>
              </a:solidFill>
            </a:endParaRPr>
          </a:p>
        </p:txBody>
      </p:sp>
      <p:sp>
        <p:nvSpPr>
          <p:cNvPr id="3" name="Content Placeholder 2"/>
          <p:cNvSpPr>
            <a:spLocks noGrp="1"/>
          </p:cNvSpPr>
          <p:nvPr>
            <p:ph idx="1"/>
          </p:nvPr>
        </p:nvSpPr>
        <p:spPr/>
        <p:txBody>
          <a:bodyPr>
            <a:normAutofit fontScale="92500"/>
          </a:bodyPr>
          <a:lstStyle/>
          <a:p>
            <a:r>
              <a:rPr lang="en-US" dirty="0">
                <a:ln>
                  <a:solidFill>
                    <a:schemeClr val="bg1"/>
                  </a:solidFill>
                </a:ln>
                <a:solidFill>
                  <a:schemeClr val="bg1"/>
                </a:solidFill>
              </a:rPr>
              <a:t>We can meet at Forums and among ourselves but unless we propose our ideas to the elected officials of the local government, changes will not be made</a:t>
            </a:r>
          </a:p>
          <a:p>
            <a:r>
              <a:rPr lang="en-US" dirty="0">
                <a:ln>
                  <a:solidFill>
                    <a:schemeClr val="bg1"/>
                  </a:solidFill>
                </a:ln>
                <a:solidFill>
                  <a:schemeClr val="bg1"/>
                </a:solidFill>
              </a:rPr>
              <a:t>If we don’t attend meetings we can look up our local officials online and write them with our concerns, there is power in keeping records of our requests.</a:t>
            </a:r>
          </a:p>
          <a:p>
            <a:r>
              <a:rPr lang="en-US" dirty="0">
                <a:ln>
                  <a:solidFill>
                    <a:schemeClr val="bg1"/>
                  </a:solidFill>
                </a:ln>
                <a:solidFill>
                  <a:schemeClr val="bg1"/>
                </a:solidFill>
              </a:rPr>
              <a:t>We have to do research on each topic we suggest to have changed</a:t>
            </a:r>
          </a:p>
          <a:p>
            <a:r>
              <a:rPr lang="en-US" dirty="0">
                <a:ln>
                  <a:solidFill>
                    <a:schemeClr val="bg1"/>
                  </a:solidFill>
                </a:ln>
                <a:solidFill>
                  <a:schemeClr val="bg1"/>
                </a:solidFill>
              </a:rPr>
              <a:t>Send ideas to </a:t>
            </a:r>
            <a:r>
              <a:rPr lang="en-US" dirty="0">
                <a:ln>
                  <a:solidFill>
                    <a:schemeClr val="bg1"/>
                  </a:solidFill>
                </a:ln>
                <a:solidFill>
                  <a:schemeClr val="bg1"/>
                </a:solidFill>
                <a:hlinkClick r:id="rId3"/>
              </a:rPr>
              <a:t>info@letyourvoicebeheardinc.com</a:t>
            </a:r>
            <a:r>
              <a:rPr lang="en-US" dirty="0">
                <a:ln>
                  <a:solidFill>
                    <a:schemeClr val="bg1"/>
                  </a:solidFill>
                </a:ln>
                <a:solidFill>
                  <a:schemeClr val="bg1"/>
                </a:solidFill>
              </a:rPr>
              <a:t> </a:t>
            </a:r>
          </a:p>
          <a:p>
            <a:pPr marL="0" indent="0">
              <a:buNone/>
            </a:pPr>
            <a:r>
              <a:rPr lang="en-US" dirty="0">
                <a:ln>
                  <a:solidFill>
                    <a:schemeClr val="bg1"/>
                  </a:solidFill>
                </a:ln>
                <a:solidFill>
                  <a:schemeClr val="bg1"/>
                </a:solidFill>
              </a:rPr>
              <a:t> </a:t>
            </a:r>
          </a:p>
          <a:p>
            <a:r>
              <a:rPr lang="en-US" dirty="0">
                <a:ln>
                  <a:solidFill>
                    <a:schemeClr val="bg1"/>
                  </a:solidFill>
                </a:ln>
                <a:solidFill>
                  <a:schemeClr val="bg1"/>
                </a:solidFill>
              </a:rPr>
              <a:t>SIGN UP IF YOU WILL LIKE UPDATES AND TO ATTEND THE NEXT MEETING WITH US</a:t>
            </a:r>
          </a:p>
        </p:txBody>
      </p:sp>
    </p:spTree>
    <p:extLst>
      <p:ext uri="{BB962C8B-B14F-4D97-AF65-F5344CB8AC3E}">
        <p14:creationId xmlns:p14="http://schemas.microsoft.com/office/powerpoint/2010/main" val="1194011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CITY COUNCIL AND ORANGE COUNTY MEETINGS</a:t>
            </a:r>
          </a:p>
        </p:txBody>
      </p:sp>
      <p:sp>
        <p:nvSpPr>
          <p:cNvPr id="3" name="Content Placeholder 2"/>
          <p:cNvSpPr>
            <a:spLocks noGrp="1"/>
          </p:cNvSpPr>
          <p:nvPr>
            <p:ph idx="1"/>
          </p:nvPr>
        </p:nvSpPr>
        <p:spPr/>
        <p:txBody>
          <a:bodyPr>
            <a:normAutofit fontScale="92500" lnSpcReduction="10000"/>
          </a:bodyPr>
          <a:lstStyle/>
          <a:p>
            <a:r>
              <a:rPr lang="en-US" dirty="0">
                <a:ln>
                  <a:solidFill>
                    <a:schemeClr val="bg1"/>
                  </a:solidFill>
                </a:ln>
                <a:solidFill>
                  <a:sysClr val="windowText" lastClr="000000"/>
                </a:solidFill>
              </a:rPr>
              <a:t>UPCOMING AGENDA FOR ORLANDO CITY COUNCIL MEETING:</a:t>
            </a:r>
          </a:p>
          <a:p>
            <a:pPr lvl="1"/>
            <a:r>
              <a:rPr lang="en-US" dirty="0">
                <a:ln>
                  <a:solidFill>
                    <a:schemeClr val="bg1"/>
                  </a:solidFill>
                </a:ln>
                <a:solidFill>
                  <a:sysClr val="windowText" lastClr="000000"/>
                </a:solidFill>
                <a:hlinkClick r:id="rId3"/>
              </a:rPr>
              <a:t>http://www.cityoforlando.net/cityclerk/city-council-calendar/</a:t>
            </a:r>
            <a:endParaRPr lang="en-US" dirty="0">
              <a:ln>
                <a:solidFill>
                  <a:schemeClr val="bg1"/>
                </a:solidFill>
              </a:ln>
              <a:solidFill>
                <a:sysClr val="windowText" lastClr="000000"/>
              </a:solidFill>
            </a:endParaRPr>
          </a:p>
          <a:p>
            <a:pPr lvl="1"/>
            <a:r>
              <a:rPr lang="en-US" dirty="0">
                <a:ln>
                  <a:solidFill>
                    <a:schemeClr val="bg1"/>
                  </a:solidFill>
                </a:ln>
                <a:solidFill>
                  <a:sysClr val="windowText" lastClr="000000"/>
                </a:solidFill>
              </a:rPr>
              <a:t>IN ORDER TO APPEAR BEFORE COUNCIL YOU MUST FILL OUT FORM AT CITY HALL</a:t>
            </a:r>
          </a:p>
          <a:p>
            <a:r>
              <a:rPr lang="en-US" dirty="0">
                <a:ln>
                  <a:solidFill>
                    <a:schemeClr val="bg1"/>
                  </a:solidFill>
                </a:ln>
                <a:solidFill>
                  <a:sysClr val="windowText" lastClr="000000"/>
                </a:solidFill>
              </a:rPr>
              <a:t>UPCOMING AGENDA FOR ORANGE COUNTY BOARD OF COUNTY COMMISSIONERS MEETING :</a:t>
            </a:r>
          </a:p>
          <a:p>
            <a:pPr lvl="1"/>
            <a:r>
              <a:rPr lang="en-US" dirty="0">
                <a:ln>
                  <a:solidFill>
                    <a:schemeClr val="bg1"/>
                  </a:solidFill>
                </a:ln>
                <a:solidFill>
                  <a:sysClr val="windowText" lastClr="000000"/>
                </a:solidFill>
                <a:hlinkClick r:id="rId4"/>
              </a:rPr>
              <a:t>http://www.orangecountyfl.net/BoardofCommissioners/eAgenda.aspx#.WGVTxPkrK00</a:t>
            </a:r>
            <a:endParaRPr lang="en-US" dirty="0">
              <a:ln>
                <a:solidFill>
                  <a:schemeClr val="bg1"/>
                </a:solidFill>
              </a:ln>
              <a:solidFill>
                <a:sysClr val="windowText" lastClr="000000"/>
              </a:solidFill>
            </a:endParaRPr>
          </a:p>
          <a:p>
            <a:pPr lvl="1"/>
            <a:r>
              <a:rPr lang="en-US" dirty="0">
                <a:ln>
                  <a:solidFill>
                    <a:schemeClr val="bg1"/>
                  </a:solidFill>
                </a:ln>
                <a:solidFill>
                  <a:sysClr val="windowText" lastClr="000000"/>
                </a:solidFill>
              </a:rPr>
              <a:t>IN ORDER TO APPEAR BEFORE COUNCIL :</a:t>
            </a:r>
          </a:p>
          <a:p>
            <a:pPr lvl="1"/>
            <a:r>
              <a:rPr lang="en-US" dirty="0">
                <a:ln>
                  <a:solidFill>
                    <a:schemeClr val="bg1"/>
                  </a:solidFill>
                </a:ln>
                <a:solidFill>
                  <a:sysClr val="windowText" lastClr="000000"/>
                </a:solidFill>
                <a:hlinkClick r:id="rId5"/>
              </a:rPr>
              <a:t>Http://www.orangecountyfl.net/BoardofCommissioners/BoardAppearanceRequest.aspx#.WGVTn_krK00</a:t>
            </a:r>
            <a:endParaRPr lang="en-US" dirty="0">
              <a:ln>
                <a:solidFill>
                  <a:schemeClr val="bg1"/>
                </a:solidFill>
              </a:ln>
              <a:solidFill>
                <a:sysClr val="windowText" lastClr="000000"/>
              </a:solidFill>
            </a:endParaRPr>
          </a:p>
        </p:txBody>
      </p:sp>
    </p:spTree>
    <p:extLst>
      <p:ext uri="{BB962C8B-B14F-4D97-AF65-F5344CB8AC3E}">
        <p14:creationId xmlns:p14="http://schemas.microsoft.com/office/powerpoint/2010/main" val="3766310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pPr algn="ctr"/>
            <a:r>
              <a:rPr lang="en-US" b="1" dirty="0">
                <a:ln w="3175" cmpd="sng">
                  <a:solidFill>
                    <a:schemeClr val="bg1"/>
                  </a:solidFill>
                </a:ln>
                <a:solidFill>
                  <a:schemeClr val="bg1"/>
                </a:solidFill>
              </a:rPr>
              <a:t>Suggestions made at the last forum for the City AND COUNTY Council Meetings</a:t>
            </a:r>
            <a:br>
              <a:rPr lang="en-US" dirty="0">
                <a:ln w="3175" cmpd="sng">
                  <a:solidFill>
                    <a:schemeClr val="bg1"/>
                  </a:solidFill>
                </a:ln>
                <a:solidFill>
                  <a:schemeClr val="bg1"/>
                </a:solidFill>
              </a:rPr>
            </a:br>
            <a:endParaRPr lang="en-US" dirty="0">
              <a:ln w="3175" cmpd="sng">
                <a:solidFill>
                  <a:schemeClr val="bg1"/>
                </a:solidFill>
              </a:ln>
              <a:solidFill>
                <a:schemeClr val="bg1"/>
              </a:solidFill>
            </a:endParaRPr>
          </a:p>
        </p:txBody>
      </p:sp>
      <p:sp>
        <p:nvSpPr>
          <p:cNvPr id="3" name="Content Placeholder 2"/>
          <p:cNvSpPr>
            <a:spLocks noGrp="1"/>
          </p:cNvSpPr>
          <p:nvPr>
            <p:ph idx="1"/>
          </p:nvPr>
        </p:nvSpPr>
        <p:spPr/>
        <p:txBody>
          <a:bodyPr>
            <a:normAutofit fontScale="92500"/>
          </a:bodyPr>
          <a:lstStyle/>
          <a:p>
            <a:pPr lvl="2"/>
            <a:r>
              <a:rPr lang="en-US" dirty="0">
                <a:ln>
                  <a:solidFill>
                    <a:schemeClr val="bg1"/>
                  </a:solidFill>
                </a:ln>
                <a:solidFill>
                  <a:schemeClr val="bg1"/>
                </a:solidFill>
              </a:rPr>
              <a:t>Changes of the hiring process for the education system, having the employment become more diverse.</a:t>
            </a:r>
          </a:p>
          <a:p>
            <a:pPr lvl="2"/>
            <a:r>
              <a:rPr lang="en-US" dirty="0">
                <a:ln>
                  <a:solidFill>
                    <a:schemeClr val="bg1"/>
                  </a:solidFill>
                </a:ln>
                <a:solidFill>
                  <a:schemeClr val="bg1"/>
                </a:solidFill>
              </a:rPr>
              <a:t>Changes made to the expungement system for misdemeanor and felony charges and convictions, in order to reduce the waiting time, and expand the range of what crimes can be expunged.</a:t>
            </a:r>
          </a:p>
          <a:p>
            <a:pPr lvl="2"/>
            <a:r>
              <a:rPr lang="en-US" dirty="0">
                <a:ln>
                  <a:solidFill>
                    <a:schemeClr val="bg1"/>
                  </a:solidFill>
                </a:ln>
                <a:solidFill>
                  <a:schemeClr val="bg1"/>
                </a:solidFill>
              </a:rPr>
              <a:t>Easier versions of the budget released, online preferably.</a:t>
            </a:r>
          </a:p>
          <a:p>
            <a:pPr lvl="2"/>
            <a:r>
              <a:rPr lang="en-US" dirty="0">
                <a:ln>
                  <a:solidFill>
                    <a:schemeClr val="bg1"/>
                  </a:solidFill>
                </a:ln>
                <a:solidFill>
                  <a:schemeClr val="bg1"/>
                </a:solidFill>
              </a:rPr>
              <a:t>More contracts be pushed to African American and other ethnic groups for construction, security, and real estate in Orange County.</a:t>
            </a:r>
          </a:p>
          <a:p>
            <a:pPr lvl="2"/>
            <a:r>
              <a:rPr lang="en-US" dirty="0">
                <a:ln>
                  <a:solidFill>
                    <a:schemeClr val="bg1"/>
                  </a:solidFill>
                </a:ln>
                <a:solidFill>
                  <a:schemeClr val="bg1"/>
                </a:solidFill>
              </a:rPr>
              <a:t>More small business grants for residents of Orange County.</a:t>
            </a:r>
          </a:p>
          <a:p>
            <a:pPr lvl="2"/>
            <a:r>
              <a:rPr lang="en-US" dirty="0">
                <a:ln>
                  <a:solidFill>
                    <a:schemeClr val="bg1"/>
                  </a:solidFill>
                </a:ln>
                <a:solidFill>
                  <a:schemeClr val="bg1"/>
                </a:solidFill>
              </a:rPr>
              <a:t>Better housing for single mothers and kids, and to also include single father, and men more in the housing opportunities for residents.</a:t>
            </a:r>
          </a:p>
          <a:p>
            <a:endParaRPr lang="en-US" dirty="0">
              <a:ln>
                <a:solidFill>
                  <a:schemeClr val="bg1"/>
                </a:solidFill>
              </a:ln>
              <a:solidFill>
                <a:schemeClr val="bg1"/>
              </a:solidFill>
            </a:endParaRPr>
          </a:p>
        </p:txBody>
      </p:sp>
    </p:spTree>
    <p:extLst>
      <p:ext uri="{BB962C8B-B14F-4D97-AF65-F5344CB8AC3E}">
        <p14:creationId xmlns:p14="http://schemas.microsoft.com/office/powerpoint/2010/main" val="130403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3175" cmpd="sng">
                  <a:solidFill>
                    <a:schemeClr val="bg1"/>
                  </a:solidFill>
                </a:ln>
                <a:solidFill>
                  <a:schemeClr val="bg1"/>
                </a:solidFill>
              </a:rPr>
              <a:t>RECAP OF LAST MEETING </a:t>
            </a:r>
          </a:p>
        </p:txBody>
      </p:sp>
      <p:sp>
        <p:nvSpPr>
          <p:cNvPr id="3" name="Content Placeholder 2"/>
          <p:cNvSpPr>
            <a:spLocks noGrp="1"/>
          </p:cNvSpPr>
          <p:nvPr>
            <p:ph idx="1"/>
          </p:nvPr>
        </p:nvSpPr>
        <p:spPr>
          <a:xfrm>
            <a:off x="345316" y="1856510"/>
            <a:ext cx="11498191" cy="4378036"/>
          </a:xfrm>
        </p:spPr>
        <p:txBody>
          <a:bodyPr>
            <a:normAutofit fontScale="85000" lnSpcReduction="20000"/>
          </a:bodyPr>
          <a:lstStyle/>
          <a:p>
            <a:r>
              <a:rPr lang="en-US" dirty="0">
                <a:ln>
                  <a:solidFill>
                    <a:schemeClr val="bg1"/>
                  </a:solidFill>
                </a:ln>
                <a:solidFill>
                  <a:schemeClr val="bg1"/>
                </a:solidFill>
                <a:hlinkClick r:id="rId3"/>
              </a:rPr>
              <a:t>WWW.LETYOURVOICEBEHEARDINC.COM</a:t>
            </a:r>
            <a:r>
              <a:rPr lang="en-US" dirty="0">
                <a:ln>
                  <a:solidFill>
                    <a:schemeClr val="bg1"/>
                  </a:solidFill>
                </a:ln>
                <a:solidFill>
                  <a:schemeClr val="bg1"/>
                </a:solidFill>
              </a:rPr>
              <a:t> IS OFFICIALLY UP AND RUNNING</a:t>
            </a:r>
          </a:p>
          <a:p>
            <a:r>
              <a:rPr lang="en-US" dirty="0">
                <a:ln>
                  <a:solidFill>
                    <a:schemeClr val="bg1"/>
                  </a:solidFill>
                </a:ln>
                <a:solidFill>
                  <a:schemeClr val="bg1"/>
                </a:solidFill>
              </a:rPr>
              <a:t>MOVING FORWARD:</a:t>
            </a:r>
          </a:p>
          <a:p>
            <a:pPr lvl="1"/>
            <a:r>
              <a:rPr lang="en-US" dirty="0">
                <a:ln>
                  <a:solidFill>
                    <a:schemeClr val="bg1"/>
                  </a:solidFill>
                </a:ln>
                <a:solidFill>
                  <a:schemeClr val="bg1"/>
                </a:solidFill>
              </a:rPr>
              <a:t>Community forums will take place on the last Sunday of the month</a:t>
            </a:r>
          </a:p>
          <a:p>
            <a:pPr lvl="1"/>
            <a:r>
              <a:rPr lang="en-US" dirty="0">
                <a:ln>
                  <a:solidFill>
                    <a:schemeClr val="bg1"/>
                  </a:solidFill>
                </a:ln>
                <a:solidFill>
                  <a:schemeClr val="bg1"/>
                </a:solidFill>
              </a:rPr>
              <a:t>Community outreach walks will take place on the 2</a:t>
            </a:r>
            <a:r>
              <a:rPr lang="en-US" baseline="30000" dirty="0">
                <a:ln>
                  <a:solidFill>
                    <a:schemeClr val="bg1"/>
                  </a:solidFill>
                </a:ln>
                <a:solidFill>
                  <a:schemeClr val="bg1"/>
                </a:solidFill>
              </a:rPr>
              <a:t>nd</a:t>
            </a:r>
            <a:r>
              <a:rPr lang="en-US" dirty="0">
                <a:ln>
                  <a:solidFill>
                    <a:schemeClr val="bg1"/>
                  </a:solidFill>
                </a:ln>
                <a:solidFill>
                  <a:schemeClr val="bg1"/>
                </a:solidFill>
              </a:rPr>
              <a:t> Saturday afternoon of each month at 12:00pm (locations vary monthly, last date was 05/20/2017, we met up at Jackson community center (1002 carter </a:t>
            </a:r>
            <a:r>
              <a:rPr lang="en-US" dirty="0" err="1">
                <a:ln>
                  <a:solidFill>
                    <a:schemeClr val="bg1"/>
                  </a:solidFill>
                </a:ln>
                <a:solidFill>
                  <a:schemeClr val="bg1"/>
                </a:solidFill>
              </a:rPr>
              <a:t>st.</a:t>
            </a:r>
            <a:r>
              <a:rPr lang="en-US" dirty="0">
                <a:ln>
                  <a:solidFill>
                    <a:schemeClr val="bg1"/>
                  </a:solidFill>
                </a:ln>
                <a:solidFill>
                  <a:schemeClr val="bg1"/>
                </a:solidFill>
              </a:rPr>
              <a:t>) and performed outreach in the Parramore neighborhood</a:t>
            </a:r>
          </a:p>
          <a:p>
            <a:pPr lvl="1"/>
            <a:r>
              <a:rPr lang="en-US" dirty="0">
                <a:ln>
                  <a:solidFill>
                    <a:schemeClr val="bg1"/>
                  </a:solidFill>
                </a:ln>
                <a:solidFill>
                  <a:schemeClr val="bg1"/>
                </a:solidFill>
              </a:rPr>
              <a:t>Community peace walks will take place on the 3</a:t>
            </a:r>
            <a:r>
              <a:rPr lang="en-US" baseline="30000" dirty="0">
                <a:ln>
                  <a:solidFill>
                    <a:schemeClr val="bg1"/>
                  </a:solidFill>
                </a:ln>
                <a:solidFill>
                  <a:schemeClr val="bg1"/>
                </a:solidFill>
              </a:rPr>
              <a:t>rd</a:t>
            </a:r>
            <a:r>
              <a:rPr lang="en-US" dirty="0">
                <a:ln>
                  <a:solidFill>
                    <a:schemeClr val="bg1"/>
                  </a:solidFill>
                </a:ln>
                <a:solidFill>
                  <a:schemeClr val="bg1"/>
                </a:solidFill>
              </a:rPr>
              <a:t> Saturday evening of each month at 6:30 pm (locations vary monthly in accordance with the community outreach walks, next date will be 05/27/2017 meeting at Jackson community center (1002 carter </a:t>
            </a:r>
            <a:r>
              <a:rPr lang="en-US" dirty="0" err="1">
                <a:ln>
                  <a:solidFill>
                    <a:schemeClr val="bg1"/>
                  </a:solidFill>
                </a:ln>
                <a:solidFill>
                  <a:schemeClr val="bg1"/>
                </a:solidFill>
              </a:rPr>
              <a:t>st</a:t>
            </a:r>
            <a:r>
              <a:rPr lang="en-US" dirty="0">
                <a:ln>
                  <a:solidFill>
                    <a:schemeClr val="bg1"/>
                  </a:solidFill>
                </a:ln>
                <a:solidFill>
                  <a:schemeClr val="bg1"/>
                </a:solidFill>
              </a:rPr>
              <a:t>) performing a peace walk/outreach in the Parramore neighborhood</a:t>
            </a:r>
          </a:p>
          <a:p>
            <a:pPr lvl="1"/>
            <a:r>
              <a:rPr lang="en-US" dirty="0">
                <a:ln>
                  <a:solidFill>
                    <a:schemeClr val="bg1"/>
                  </a:solidFill>
                </a:ln>
                <a:solidFill>
                  <a:schemeClr val="bg1"/>
                </a:solidFill>
              </a:rPr>
              <a:t>(STARTING JUNE 17</a:t>
            </a:r>
            <a:r>
              <a:rPr lang="en-US" baseline="30000" dirty="0">
                <a:ln>
                  <a:solidFill>
                    <a:schemeClr val="bg1"/>
                  </a:solidFill>
                </a:ln>
                <a:solidFill>
                  <a:schemeClr val="bg1"/>
                </a:solidFill>
              </a:rPr>
              <a:t>TH</a:t>
            </a:r>
            <a:r>
              <a:rPr lang="en-US" dirty="0">
                <a:ln>
                  <a:solidFill>
                    <a:schemeClr val="bg1"/>
                  </a:solidFill>
                </a:ln>
                <a:solidFill>
                  <a:schemeClr val="bg1"/>
                </a:solidFill>
              </a:rPr>
              <a:t>, 2017) Youth workshops will take place one Saturday morning of each month at 9:00 am (location will be </a:t>
            </a:r>
            <a:r>
              <a:rPr lang="en-US" dirty="0" err="1">
                <a:ln>
                  <a:solidFill>
                    <a:schemeClr val="bg1"/>
                  </a:solidFill>
                </a:ln>
                <a:solidFill>
                  <a:schemeClr val="bg1"/>
                </a:solidFill>
              </a:rPr>
              <a:t>holden</a:t>
            </a:r>
            <a:r>
              <a:rPr lang="en-US" dirty="0">
                <a:ln>
                  <a:solidFill>
                    <a:schemeClr val="bg1"/>
                  </a:solidFill>
                </a:ln>
                <a:solidFill>
                  <a:schemeClr val="bg1"/>
                </a:solidFill>
              </a:rPr>
              <a:t> heights community center)</a:t>
            </a:r>
          </a:p>
          <a:p>
            <a:pPr lvl="1"/>
            <a:r>
              <a:rPr lang="en-US" dirty="0">
                <a:ln>
                  <a:solidFill>
                    <a:schemeClr val="bg1"/>
                  </a:solidFill>
                </a:ln>
                <a:solidFill>
                  <a:schemeClr val="bg1"/>
                </a:solidFill>
              </a:rPr>
              <a:t>Youth afterschool outreach is every Thursday afternoon at </a:t>
            </a:r>
            <a:r>
              <a:rPr lang="en-US" dirty="0" err="1">
                <a:ln>
                  <a:solidFill>
                    <a:schemeClr val="bg1"/>
                  </a:solidFill>
                </a:ln>
                <a:solidFill>
                  <a:schemeClr val="bg1"/>
                </a:solidFill>
              </a:rPr>
              <a:t>evans</a:t>
            </a:r>
            <a:r>
              <a:rPr lang="en-US" dirty="0">
                <a:ln>
                  <a:solidFill>
                    <a:schemeClr val="bg1"/>
                  </a:solidFill>
                </a:ln>
                <a:solidFill>
                  <a:schemeClr val="bg1"/>
                </a:solidFill>
              </a:rPr>
              <a:t> high school and Friday afternoon at jones </a:t>
            </a:r>
            <a:r>
              <a:rPr lang="en-US" dirty="0" err="1">
                <a:ln>
                  <a:solidFill>
                    <a:schemeClr val="bg1"/>
                  </a:solidFill>
                </a:ln>
                <a:solidFill>
                  <a:schemeClr val="bg1"/>
                </a:solidFill>
              </a:rPr>
              <a:t>hight</a:t>
            </a:r>
            <a:r>
              <a:rPr lang="en-US" dirty="0">
                <a:ln>
                  <a:solidFill>
                    <a:schemeClr val="bg1"/>
                  </a:solidFill>
                </a:ln>
                <a:solidFill>
                  <a:schemeClr val="bg1"/>
                </a:solidFill>
              </a:rPr>
              <a:t> school (Robinswood middle school is postponed until 2017-2018 school year)</a:t>
            </a:r>
          </a:p>
          <a:p>
            <a:r>
              <a:rPr lang="en-US" dirty="0">
                <a:ln>
                  <a:solidFill>
                    <a:schemeClr val="bg1"/>
                  </a:solidFill>
                </a:ln>
                <a:solidFill>
                  <a:schemeClr val="bg1"/>
                </a:solidFill>
              </a:rPr>
              <a:t>Our large community day will take place 07/08/2017 in the form of the community resource fair expo “community care fair”</a:t>
            </a:r>
          </a:p>
          <a:p>
            <a:r>
              <a:rPr lang="en-US" dirty="0">
                <a:ln>
                  <a:solidFill>
                    <a:schemeClr val="bg1"/>
                  </a:solidFill>
                </a:ln>
                <a:solidFill>
                  <a:schemeClr val="bg1"/>
                </a:solidFill>
              </a:rPr>
              <a:t>We will have more charitable events such as our food and clothes drives for the homeless, community clean ups, job fairs and more</a:t>
            </a:r>
          </a:p>
        </p:txBody>
      </p:sp>
    </p:spTree>
    <p:extLst>
      <p:ext uri="{BB962C8B-B14F-4D97-AF65-F5344CB8AC3E}">
        <p14:creationId xmlns:p14="http://schemas.microsoft.com/office/powerpoint/2010/main" val="1844703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RECAP OF EVENTS SINCE LAST FORUM</a:t>
            </a:r>
            <a:endParaRPr lang="en-US" dirty="0"/>
          </a:p>
        </p:txBody>
      </p:sp>
      <p:sp>
        <p:nvSpPr>
          <p:cNvPr id="3" name="Content Placeholder 2"/>
          <p:cNvSpPr>
            <a:spLocks noGrp="1"/>
          </p:cNvSpPr>
          <p:nvPr>
            <p:ph sz="half" idx="1"/>
          </p:nvPr>
        </p:nvSpPr>
        <p:spPr/>
        <p:txBody>
          <a:bodyPr>
            <a:normAutofit fontScale="77500" lnSpcReduction="20000"/>
          </a:bodyPr>
          <a:lstStyle/>
          <a:p>
            <a:r>
              <a:rPr lang="en-US" b="1" dirty="0">
                <a:solidFill>
                  <a:schemeClr val="bg1"/>
                </a:solidFill>
              </a:rPr>
              <a:t>Youth outreach has continued every Thursday at </a:t>
            </a:r>
            <a:r>
              <a:rPr lang="en-US" b="1" dirty="0" err="1">
                <a:solidFill>
                  <a:schemeClr val="bg1"/>
                </a:solidFill>
              </a:rPr>
              <a:t>evans</a:t>
            </a:r>
            <a:r>
              <a:rPr lang="en-US" b="1" dirty="0">
                <a:solidFill>
                  <a:schemeClr val="bg1"/>
                </a:solidFill>
              </a:rPr>
              <a:t> high school and Fridays at jones high school</a:t>
            </a:r>
          </a:p>
          <a:p>
            <a:pPr lvl="1"/>
            <a:r>
              <a:rPr lang="en-US" b="1" dirty="0">
                <a:solidFill>
                  <a:schemeClr val="bg1"/>
                </a:solidFill>
              </a:rPr>
              <a:t>Evans high school meet up at arc Christian center (5005 silver star </a:t>
            </a:r>
            <a:r>
              <a:rPr lang="en-US" b="1" dirty="0" err="1">
                <a:solidFill>
                  <a:schemeClr val="bg1"/>
                </a:solidFill>
              </a:rPr>
              <a:t>rd</a:t>
            </a:r>
            <a:r>
              <a:rPr lang="en-US" b="1" dirty="0">
                <a:solidFill>
                  <a:schemeClr val="bg1"/>
                </a:solidFill>
              </a:rPr>
              <a:t> Orlando, </a:t>
            </a:r>
            <a:r>
              <a:rPr lang="en-US" b="1" dirty="0" err="1">
                <a:solidFill>
                  <a:schemeClr val="bg1"/>
                </a:solidFill>
              </a:rPr>
              <a:t>fl</a:t>
            </a:r>
            <a:r>
              <a:rPr lang="en-US" b="1" dirty="0">
                <a:solidFill>
                  <a:schemeClr val="bg1"/>
                </a:solidFill>
              </a:rPr>
              <a:t>)</a:t>
            </a:r>
          </a:p>
          <a:p>
            <a:pPr lvl="1"/>
            <a:r>
              <a:rPr lang="en-US" b="1" dirty="0">
                <a:solidFill>
                  <a:schemeClr val="bg1"/>
                </a:solidFill>
              </a:rPr>
              <a:t>Jones highs </a:t>
            </a:r>
            <a:r>
              <a:rPr lang="en-US" b="1" dirty="0" err="1">
                <a:solidFill>
                  <a:schemeClr val="bg1"/>
                </a:solidFill>
              </a:rPr>
              <a:t>chool</a:t>
            </a:r>
            <a:r>
              <a:rPr lang="en-US" b="1" dirty="0">
                <a:solidFill>
                  <a:schemeClr val="bg1"/>
                </a:solidFill>
              </a:rPr>
              <a:t> met up is at corner of </a:t>
            </a:r>
            <a:r>
              <a:rPr lang="en-US" b="1" dirty="0" err="1">
                <a:solidFill>
                  <a:schemeClr val="bg1"/>
                </a:solidFill>
              </a:rPr>
              <a:t>rio</a:t>
            </a:r>
            <a:r>
              <a:rPr lang="en-US" b="1" dirty="0">
                <a:solidFill>
                  <a:schemeClr val="bg1"/>
                </a:solidFill>
              </a:rPr>
              <a:t> </a:t>
            </a:r>
            <a:r>
              <a:rPr lang="en-US" b="1" dirty="0" err="1">
                <a:solidFill>
                  <a:schemeClr val="bg1"/>
                </a:solidFill>
              </a:rPr>
              <a:t>grande</a:t>
            </a:r>
            <a:r>
              <a:rPr lang="en-US" b="1" dirty="0">
                <a:solidFill>
                  <a:schemeClr val="bg1"/>
                </a:solidFill>
              </a:rPr>
              <a:t> </a:t>
            </a:r>
            <a:r>
              <a:rPr lang="en-US" b="1" dirty="0" err="1">
                <a:solidFill>
                  <a:schemeClr val="bg1"/>
                </a:solidFill>
              </a:rPr>
              <a:t>ave</a:t>
            </a:r>
            <a:r>
              <a:rPr lang="en-US" b="1" dirty="0">
                <a:solidFill>
                  <a:schemeClr val="bg1"/>
                </a:solidFill>
              </a:rPr>
              <a:t> &amp; gore </a:t>
            </a:r>
            <a:r>
              <a:rPr lang="en-US" b="1" dirty="0" err="1">
                <a:solidFill>
                  <a:schemeClr val="bg1"/>
                </a:solidFill>
              </a:rPr>
              <a:t>st</a:t>
            </a:r>
            <a:endParaRPr lang="en-US" b="1" dirty="0">
              <a:solidFill>
                <a:schemeClr val="bg1"/>
              </a:solidFill>
            </a:endParaRPr>
          </a:p>
          <a:p>
            <a:pPr lvl="1"/>
            <a:r>
              <a:rPr lang="en-US" b="1" dirty="0">
                <a:solidFill>
                  <a:schemeClr val="bg1"/>
                </a:solidFill>
              </a:rPr>
              <a:t>We meet at 2:15 pm at each location</a:t>
            </a:r>
          </a:p>
          <a:p>
            <a:r>
              <a:rPr lang="en-US" b="1" dirty="0">
                <a:solidFill>
                  <a:schemeClr val="bg1"/>
                </a:solidFill>
              </a:rPr>
              <a:t>We can use:</a:t>
            </a:r>
          </a:p>
          <a:p>
            <a:pPr lvl="1"/>
            <a:r>
              <a:rPr lang="en-US" b="1" dirty="0">
                <a:solidFill>
                  <a:schemeClr val="bg1"/>
                </a:solidFill>
              </a:rPr>
              <a:t>Volunteers</a:t>
            </a:r>
          </a:p>
          <a:p>
            <a:pPr lvl="1"/>
            <a:r>
              <a:rPr lang="en-US" b="1" dirty="0">
                <a:solidFill>
                  <a:schemeClr val="bg1"/>
                </a:solidFill>
              </a:rPr>
              <a:t>Chips, drinks, ice </a:t>
            </a:r>
          </a:p>
          <a:p>
            <a:pPr lvl="1"/>
            <a:r>
              <a:rPr lang="en-US" b="1" dirty="0">
                <a:solidFill>
                  <a:schemeClr val="bg1"/>
                </a:solidFill>
              </a:rPr>
              <a:t>Monetary donations</a:t>
            </a:r>
          </a:p>
          <a:p>
            <a:pPr lvl="2"/>
            <a:r>
              <a:rPr lang="en-US" b="1" dirty="0" err="1">
                <a:solidFill>
                  <a:schemeClr val="bg1"/>
                </a:solidFill>
              </a:rPr>
              <a:t>Gofundme</a:t>
            </a:r>
            <a:r>
              <a:rPr lang="en-US" b="1" dirty="0">
                <a:solidFill>
                  <a:schemeClr val="bg1"/>
                </a:solidFill>
              </a:rPr>
              <a:t>: let your voice be heard comm. forum</a:t>
            </a:r>
          </a:p>
          <a:p>
            <a:pPr lvl="1"/>
            <a:endParaRPr lang="en-US" b="1" dirty="0">
              <a:solidFill>
                <a:schemeClr val="bg1"/>
              </a:solidFill>
            </a:endParaRPr>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07200" y="2427287"/>
            <a:ext cx="3363913" cy="3363913"/>
          </a:xfrm>
        </p:spPr>
      </p:pic>
    </p:spTree>
    <p:extLst>
      <p:ext uri="{BB962C8B-B14F-4D97-AF65-F5344CB8AC3E}">
        <p14:creationId xmlns:p14="http://schemas.microsoft.com/office/powerpoint/2010/main" val="356948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8000" b="-6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RECAP OF EVENTS SINCE LAST FORUM</a:t>
            </a:r>
          </a:p>
        </p:txBody>
      </p:sp>
      <p:sp>
        <p:nvSpPr>
          <p:cNvPr id="3" name="Content Placeholder 2"/>
          <p:cNvSpPr>
            <a:spLocks noGrp="1"/>
          </p:cNvSpPr>
          <p:nvPr>
            <p:ph sz="half" idx="1"/>
          </p:nvPr>
        </p:nvSpPr>
        <p:spPr/>
        <p:txBody>
          <a:bodyPr>
            <a:normAutofit fontScale="85000" lnSpcReduction="20000"/>
          </a:bodyPr>
          <a:lstStyle/>
          <a:p>
            <a:r>
              <a:rPr lang="en-US" b="1" dirty="0">
                <a:solidFill>
                  <a:schemeClr val="bg1"/>
                </a:solidFill>
              </a:rPr>
              <a:t>March 30</a:t>
            </a:r>
            <a:r>
              <a:rPr lang="en-US" b="1" baseline="30000" dirty="0">
                <a:solidFill>
                  <a:schemeClr val="bg1"/>
                </a:solidFill>
              </a:rPr>
              <a:t>th</a:t>
            </a:r>
            <a:r>
              <a:rPr lang="en-US" b="1" dirty="0">
                <a:solidFill>
                  <a:schemeClr val="bg1"/>
                </a:solidFill>
              </a:rPr>
              <a:t>, 2017- freedom ride for justice </a:t>
            </a:r>
          </a:p>
          <a:p>
            <a:pPr lvl="1"/>
            <a:r>
              <a:rPr lang="en-US" b="1" dirty="0">
                <a:solidFill>
                  <a:schemeClr val="bg1"/>
                </a:solidFill>
              </a:rPr>
              <a:t>We met up at Walmart and loaded on coach buses to travel to Tallahassee to rally at the capitol in front of senators and house representatives and the governor’s office in opposition of the choice to remove state attorney </a:t>
            </a:r>
            <a:r>
              <a:rPr lang="en-US" b="1" dirty="0" err="1">
                <a:solidFill>
                  <a:schemeClr val="bg1"/>
                </a:solidFill>
              </a:rPr>
              <a:t>aramis</a:t>
            </a:r>
            <a:r>
              <a:rPr lang="en-US" b="1" dirty="0">
                <a:solidFill>
                  <a:schemeClr val="bg1"/>
                </a:solidFill>
              </a:rPr>
              <a:t> </a:t>
            </a:r>
            <a:r>
              <a:rPr lang="en-US" b="1" dirty="0" err="1">
                <a:solidFill>
                  <a:schemeClr val="bg1"/>
                </a:solidFill>
              </a:rPr>
              <a:t>ayala</a:t>
            </a:r>
            <a:r>
              <a:rPr lang="en-US" b="1" dirty="0">
                <a:solidFill>
                  <a:schemeClr val="bg1"/>
                </a:solidFill>
              </a:rPr>
              <a:t> from the Markeith </a:t>
            </a:r>
            <a:r>
              <a:rPr lang="en-US" b="1" dirty="0" err="1">
                <a:solidFill>
                  <a:schemeClr val="bg1"/>
                </a:solidFill>
              </a:rPr>
              <a:t>loyd</a:t>
            </a:r>
            <a:r>
              <a:rPr lang="en-US" b="1" dirty="0">
                <a:solidFill>
                  <a:schemeClr val="bg1"/>
                </a:solidFill>
              </a:rPr>
              <a:t> case and 23 other capital first degree murder cases</a:t>
            </a:r>
          </a:p>
          <a:p>
            <a:pPr lvl="1"/>
            <a:r>
              <a:rPr lang="en-US" b="1" dirty="0">
                <a:solidFill>
                  <a:schemeClr val="bg1"/>
                </a:solidFill>
              </a:rPr>
              <a:t>We numbered in the hundreds and had speakers and people from all over the state from Miami to Tallahassee </a:t>
            </a:r>
          </a:p>
          <a:p>
            <a:pPr lvl="1"/>
            <a:r>
              <a:rPr lang="en-US" b="1" dirty="0">
                <a:solidFill>
                  <a:schemeClr val="bg1"/>
                </a:solidFill>
              </a:rPr>
              <a:t>It was a powerful event and the start of many more events to come such as </a:t>
            </a:r>
            <a:r>
              <a:rPr lang="en-US" b="1" dirty="0" err="1">
                <a:solidFill>
                  <a:schemeClr val="bg1"/>
                </a:solidFill>
              </a:rPr>
              <a:t>townhalls</a:t>
            </a:r>
            <a:r>
              <a:rPr lang="en-US" b="1" dirty="0">
                <a:solidFill>
                  <a:schemeClr val="bg1"/>
                </a:solidFill>
              </a:rPr>
              <a:t>, rallies and more discussions</a:t>
            </a:r>
          </a:p>
          <a:p>
            <a:pPr lvl="1"/>
            <a:endParaRPr lang="en-US" b="1" dirty="0">
              <a:solidFill>
                <a:schemeClr val="bg1"/>
              </a:solidFill>
            </a:endParaRP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46913" y="2667000"/>
            <a:ext cx="3124200" cy="3124200"/>
          </a:xfrm>
        </p:spPr>
      </p:pic>
    </p:spTree>
    <p:extLst>
      <p:ext uri="{BB962C8B-B14F-4D97-AF65-F5344CB8AC3E}">
        <p14:creationId xmlns:p14="http://schemas.microsoft.com/office/powerpoint/2010/main" val="2957739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RECAP OF EVENTS SINCE LAST FORUM</a:t>
            </a:r>
            <a:endParaRPr lang="en-US" dirty="0"/>
          </a:p>
        </p:txBody>
      </p:sp>
      <p:sp>
        <p:nvSpPr>
          <p:cNvPr id="3" name="Content Placeholder 2"/>
          <p:cNvSpPr>
            <a:spLocks noGrp="1"/>
          </p:cNvSpPr>
          <p:nvPr>
            <p:ph sz="half" idx="1"/>
          </p:nvPr>
        </p:nvSpPr>
        <p:spPr/>
        <p:txBody>
          <a:bodyPr>
            <a:normAutofit fontScale="77500" lnSpcReduction="20000"/>
          </a:bodyPr>
          <a:lstStyle/>
          <a:p>
            <a:r>
              <a:rPr lang="en-US" b="1" dirty="0">
                <a:solidFill>
                  <a:schemeClr val="bg1"/>
                </a:solidFill>
              </a:rPr>
              <a:t>April 8</a:t>
            </a:r>
            <a:r>
              <a:rPr lang="en-US" b="1" baseline="30000" dirty="0">
                <a:solidFill>
                  <a:schemeClr val="bg1"/>
                </a:solidFill>
              </a:rPr>
              <a:t>th</a:t>
            </a:r>
            <a:r>
              <a:rPr lang="en-US" b="1" dirty="0">
                <a:solidFill>
                  <a:schemeClr val="bg1"/>
                </a:solidFill>
              </a:rPr>
              <a:t>, 2017- community outreach walk</a:t>
            </a:r>
          </a:p>
          <a:p>
            <a:pPr lvl="1"/>
            <a:r>
              <a:rPr lang="en-US" b="1" dirty="0">
                <a:solidFill>
                  <a:schemeClr val="bg1"/>
                </a:solidFill>
              </a:rPr>
              <a:t>We met up at the </a:t>
            </a:r>
            <a:r>
              <a:rPr lang="en-US" b="1" dirty="0" err="1">
                <a:solidFill>
                  <a:schemeClr val="bg1"/>
                </a:solidFill>
              </a:rPr>
              <a:t>winn</a:t>
            </a:r>
            <a:r>
              <a:rPr lang="en-US" b="1" dirty="0">
                <a:solidFill>
                  <a:schemeClr val="bg1"/>
                </a:solidFill>
              </a:rPr>
              <a:t> </a:t>
            </a:r>
            <a:r>
              <a:rPr lang="en-US" b="1" dirty="0" err="1">
                <a:solidFill>
                  <a:schemeClr val="bg1"/>
                </a:solidFill>
              </a:rPr>
              <a:t>dixie</a:t>
            </a:r>
            <a:r>
              <a:rPr lang="en-US" b="1" dirty="0">
                <a:solidFill>
                  <a:schemeClr val="bg1"/>
                </a:solidFill>
              </a:rPr>
              <a:t> located at silver star and pine hills </a:t>
            </a:r>
            <a:r>
              <a:rPr lang="en-US" b="1" dirty="0" err="1">
                <a:solidFill>
                  <a:schemeClr val="bg1"/>
                </a:solidFill>
              </a:rPr>
              <a:t>rd</a:t>
            </a:r>
            <a:r>
              <a:rPr lang="en-US" b="1" dirty="0">
                <a:solidFill>
                  <a:schemeClr val="bg1"/>
                </a:solidFill>
              </a:rPr>
              <a:t> and ventured into the pine hills neighborhood towards powers dr. visiting apartment complexes and residents in the area</a:t>
            </a:r>
          </a:p>
          <a:p>
            <a:pPr lvl="1"/>
            <a:r>
              <a:rPr lang="en-US" b="1" dirty="0">
                <a:solidFill>
                  <a:schemeClr val="bg1"/>
                </a:solidFill>
              </a:rPr>
              <a:t>We numbered at around 30 participants</a:t>
            </a:r>
          </a:p>
          <a:p>
            <a:pPr lvl="1"/>
            <a:r>
              <a:rPr lang="en-US" b="1" dirty="0">
                <a:solidFill>
                  <a:schemeClr val="bg1"/>
                </a:solidFill>
              </a:rPr>
              <a:t>We conducted survey and provided information to residents about upcoming events and programs</a:t>
            </a:r>
          </a:p>
          <a:p>
            <a:pPr lvl="1"/>
            <a:r>
              <a:rPr lang="en-US" b="1" dirty="0">
                <a:solidFill>
                  <a:schemeClr val="bg1"/>
                </a:solidFill>
              </a:rPr>
              <a:t>There was a double homicide before we met for outreach and there was a homicide committed while we were conducting the outreach</a:t>
            </a:r>
          </a:p>
          <a:p>
            <a:pPr lvl="1"/>
            <a:r>
              <a:rPr lang="en-US" b="1" dirty="0">
                <a:solidFill>
                  <a:schemeClr val="bg1"/>
                </a:solidFill>
              </a:rPr>
              <a:t>We still persevered and ended up making headlines for the walk</a:t>
            </a:r>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07312" y="1790700"/>
            <a:ext cx="3048000" cy="2286000"/>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0380" y="4229099"/>
            <a:ext cx="2434432" cy="2434432"/>
          </a:xfrm>
          <a:prstGeom prst="rect">
            <a:avLst/>
          </a:prstGeom>
        </p:spPr>
      </p:pic>
    </p:spTree>
    <p:extLst>
      <p:ext uri="{BB962C8B-B14F-4D97-AF65-F5344CB8AC3E}">
        <p14:creationId xmlns:p14="http://schemas.microsoft.com/office/powerpoint/2010/main" val="860262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RECAP OF EVENTS SINCE LAST FORUM</a:t>
            </a:r>
            <a:endParaRPr lang="en-US" dirty="0"/>
          </a:p>
        </p:txBody>
      </p:sp>
      <p:sp>
        <p:nvSpPr>
          <p:cNvPr id="3" name="Content Placeholder 2"/>
          <p:cNvSpPr>
            <a:spLocks noGrp="1"/>
          </p:cNvSpPr>
          <p:nvPr>
            <p:ph sz="half" idx="1"/>
          </p:nvPr>
        </p:nvSpPr>
        <p:spPr/>
        <p:txBody>
          <a:bodyPr>
            <a:normAutofit lnSpcReduction="10000"/>
          </a:bodyPr>
          <a:lstStyle/>
          <a:p>
            <a:r>
              <a:rPr lang="en-US" b="1" dirty="0">
                <a:solidFill>
                  <a:schemeClr val="bg1"/>
                </a:solidFill>
              </a:rPr>
              <a:t>April 19</a:t>
            </a:r>
            <a:r>
              <a:rPr lang="en-US" b="1" baseline="30000" dirty="0">
                <a:solidFill>
                  <a:schemeClr val="bg1"/>
                </a:solidFill>
              </a:rPr>
              <a:t>th</a:t>
            </a:r>
            <a:r>
              <a:rPr lang="en-US" b="1" dirty="0">
                <a:solidFill>
                  <a:schemeClr val="bg1"/>
                </a:solidFill>
              </a:rPr>
              <a:t>, 2017- crime survivors vigil in Tallahassee</a:t>
            </a:r>
          </a:p>
          <a:p>
            <a:pPr lvl="1"/>
            <a:r>
              <a:rPr lang="en-US" b="1" dirty="0">
                <a:solidFill>
                  <a:schemeClr val="bg1"/>
                </a:solidFill>
              </a:rPr>
              <a:t>We conducted a vigil in Tallahassee with our national partners based out of California, alliance for safety &amp; justice , for the “crime survivors” program we’re bringing to Florida</a:t>
            </a:r>
          </a:p>
          <a:p>
            <a:pPr lvl="1"/>
            <a:r>
              <a:rPr lang="en-US" b="1" dirty="0">
                <a:solidFill>
                  <a:schemeClr val="bg1"/>
                </a:solidFill>
              </a:rPr>
              <a:t>Crime survivors focuses on re-directing resources and needs to the families of victims of crime in forms of monetary compensation, medical expenses, mental health and social services and more</a:t>
            </a:r>
          </a:p>
          <a:p>
            <a:endParaRPr lang="en-US" dirty="0"/>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46913" y="2667000"/>
            <a:ext cx="3124200" cy="3124200"/>
          </a:xfrm>
        </p:spPr>
      </p:pic>
    </p:spTree>
    <p:extLst>
      <p:ext uri="{BB962C8B-B14F-4D97-AF65-F5344CB8AC3E}">
        <p14:creationId xmlns:p14="http://schemas.microsoft.com/office/powerpoint/2010/main" val="2791079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RECAP OF EVENTS SINCE LAST FORUM</a:t>
            </a:r>
            <a:endParaRPr lang="en-US" dirty="0"/>
          </a:p>
        </p:txBody>
      </p:sp>
      <p:sp>
        <p:nvSpPr>
          <p:cNvPr id="3" name="Content Placeholder 2"/>
          <p:cNvSpPr>
            <a:spLocks noGrp="1"/>
          </p:cNvSpPr>
          <p:nvPr>
            <p:ph sz="half" idx="1"/>
          </p:nvPr>
        </p:nvSpPr>
        <p:spPr/>
        <p:txBody>
          <a:bodyPr>
            <a:normAutofit fontScale="85000" lnSpcReduction="20000"/>
          </a:bodyPr>
          <a:lstStyle/>
          <a:p>
            <a:r>
              <a:rPr lang="en-US" b="1" dirty="0">
                <a:solidFill>
                  <a:schemeClr val="bg1"/>
                </a:solidFill>
              </a:rPr>
              <a:t>April 22nd, 2017- Florida rights restoration coalition 2</a:t>
            </a:r>
            <a:r>
              <a:rPr lang="en-US" b="1" baseline="30000" dirty="0">
                <a:solidFill>
                  <a:schemeClr val="bg1"/>
                </a:solidFill>
              </a:rPr>
              <a:t>nd</a:t>
            </a:r>
            <a:r>
              <a:rPr lang="en-US" b="1" dirty="0">
                <a:solidFill>
                  <a:schemeClr val="bg1"/>
                </a:solidFill>
              </a:rPr>
              <a:t> chance workshop</a:t>
            </a:r>
          </a:p>
          <a:p>
            <a:pPr lvl="1"/>
            <a:r>
              <a:rPr lang="en-US" b="1" dirty="0">
                <a:solidFill>
                  <a:schemeClr val="bg1"/>
                </a:solidFill>
              </a:rPr>
              <a:t>Florida rights restoration coalition conducted a 2</a:t>
            </a:r>
            <a:r>
              <a:rPr lang="en-US" b="1" baseline="30000" dirty="0">
                <a:solidFill>
                  <a:schemeClr val="bg1"/>
                </a:solidFill>
              </a:rPr>
              <a:t>nd</a:t>
            </a:r>
            <a:r>
              <a:rPr lang="en-US" b="1" dirty="0">
                <a:solidFill>
                  <a:schemeClr val="bg1"/>
                </a:solidFill>
              </a:rPr>
              <a:t> chance workshop where persons with records were able to apply to have their records sealed or expunged and if qualified, scholarships for the costs were available </a:t>
            </a:r>
          </a:p>
          <a:p>
            <a:pPr lvl="1"/>
            <a:r>
              <a:rPr lang="en-US" b="1" dirty="0">
                <a:solidFill>
                  <a:schemeClr val="bg1"/>
                </a:solidFill>
              </a:rPr>
              <a:t>Everyone wasn’t able to qualify but the persons who were was able to have their record sealed or expunged on the spot with vendors from the orange county government readily available and conducting expungements and seals on the scene</a:t>
            </a:r>
          </a:p>
          <a:p>
            <a:pPr lvl="1"/>
            <a:r>
              <a:rPr lang="en-US" b="1" dirty="0">
                <a:solidFill>
                  <a:schemeClr val="bg1"/>
                </a:solidFill>
              </a:rPr>
              <a:t>A great event and the next one will take place in the Parramore neighborhood </a:t>
            </a:r>
          </a:p>
          <a:p>
            <a:endParaRPr lang="en-US" dirty="0"/>
          </a:p>
          <a:p>
            <a:endParaRPr lang="en-US" dirty="0"/>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46913" y="2667000"/>
            <a:ext cx="3124200" cy="3124200"/>
          </a:xfrm>
        </p:spPr>
      </p:pic>
    </p:spTree>
    <p:extLst>
      <p:ext uri="{BB962C8B-B14F-4D97-AF65-F5344CB8AC3E}">
        <p14:creationId xmlns:p14="http://schemas.microsoft.com/office/powerpoint/2010/main" val="497023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RECAP OF EVENTS SINCE LAST FORUM</a:t>
            </a:r>
            <a:endParaRPr lang="en-US" dirty="0"/>
          </a:p>
        </p:txBody>
      </p:sp>
      <p:sp>
        <p:nvSpPr>
          <p:cNvPr id="3" name="Content Placeholder 2"/>
          <p:cNvSpPr>
            <a:spLocks noGrp="1"/>
          </p:cNvSpPr>
          <p:nvPr>
            <p:ph sz="half" idx="1"/>
          </p:nvPr>
        </p:nvSpPr>
        <p:spPr/>
        <p:txBody>
          <a:bodyPr>
            <a:normAutofit/>
          </a:bodyPr>
          <a:lstStyle/>
          <a:p>
            <a:r>
              <a:rPr lang="en-US" b="1" dirty="0">
                <a:solidFill>
                  <a:schemeClr val="bg1"/>
                </a:solidFill>
              </a:rPr>
              <a:t>April 29</a:t>
            </a:r>
            <a:r>
              <a:rPr lang="en-US" b="1" baseline="30000" dirty="0">
                <a:solidFill>
                  <a:schemeClr val="bg1"/>
                </a:solidFill>
              </a:rPr>
              <a:t>th</a:t>
            </a:r>
            <a:r>
              <a:rPr lang="en-US" b="1" dirty="0">
                <a:solidFill>
                  <a:schemeClr val="bg1"/>
                </a:solidFill>
              </a:rPr>
              <a:t>, 2017- community peace walk</a:t>
            </a:r>
          </a:p>
          <a:p>
            <a:pPr lvl="1"/>
            <a:r>
              <a:rPr lang="en-US" b="1" dirty="0">
                <a:solidFill>
                  <a:schemeClr val="bg1"/>
                </a:solidFill>
              </a:rPr>
              <a:t>We met up at 6:30 pm at the </a:t>
            </a:r>
            <a:r>
              <a:rPr lang="en-US" b="1" dirty="0" err="1">
                <a:solidFill>
                  <a:schemeClr val="bg1"/>
                </a:solidFill>
              </a:rPr>
              <a:t>winn</a:t>
            </a:r>
            <a:r>
              <a:rPr lang="en-US" b="1" dirty="0">
                <a:solidFill>
                  <a:schemeClr val="bg1"/>
                </a:solidFill>
              </a:rPr>
              <a:t> </a:t>
            </a:r>
            <a:r>
              <a:rPr lang="en-US" b="1" dirty="0" err="1">
                <a:solidFill>
                  <a:schemeClr val="bg1"/>
                </a:solidFill>
              </a:rPr>
              <a:t>dixie</a:t>
            </a:r>
            <a:r>
              <a:rPr lang="en-US" b="1" dirty="0">
                <a:solidFill>
                  <a:schemeClr val="bg1"/>
                </a:solidFill>
              </a:rPr>
              <a:t> located at silver star and pine hills </a:t>
            </a:r>
            <a:r>
              <a:rPr lang="en-US" b="1" dirty="0" err="1">
                <a:solidFill>
                  <a:schemeClr val="bg1"/>
                </a:solidFill>
              </a:rPr>
              <a:t>rd</a:t>
            </a:r>
            <a:r>
              <a:rPr lang="en-US" b="1" dirty="0">
                <a:solidFill>
                  <a:schemeClr val="bg1"/>
                </a:solidFill>
              </a:rPr>
              <a:t> and ventured into the pine hills neighborhood towards powers dr. visiting apartment complexes and residents in the area</a:t>
            </a:r>
          </a:p>
          <a:p>
            <a:pPr lvl="1"/>
            <a:r>
              <a:rPr lang="en-US" b="1" dirty="0">
                <a:solidFill>
                  <a:schemeClr val="bg1"/>
                </a:solidFill>
              </a:rPr>
              <a:t>We numbered at around 16 participants</a:t>
            </a:r>
          </a:p>
          <a:p>
            <a:pPr lvl="1"/>
            <a:r>
              <a:rPr lang="en-US" b="1" dirty="0">
                <a:solidFill>
                  <a:schemeClr val="bg1"/>
                </a:solidFill>
              </a:rPr>
              <a:t>We did not conduct surveys but simply walked through and interacted with residents</a:t>
            </a:r>
          </a:p>
          <a:p>
            <a:endParaRPr lang="en-US" dirty="0"/>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46913" y="2667000"/>
            <a:ext cx="3124200" cy="3124200"/>
          </a:xfrm>
        </p:spPr>
      </p:pic>
    </p:spTree>
    <p:extLst>
      <p:ext uri="{BB962C8B-B14F-4D97-AF65-F5344CB8AC3E}">
        <p14:creationId xmlns:p14="http://schemas.microsoft.com/office/powerpoint/2010/main" val="42308889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TM03457485[[fn=Mesh]]</Template>
  <TotalTime>1144</TotalTime>
  <Words>2674</Words>
  <Application>Microsoft Office PowerPoint</Application>
  <PresentationFormat>Widescreen</PresentationFormat>
  <Paragraphs>172</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Century Gothic</vt:lpstr>
      <vt:lpstr>Mesh</vt:lpstr>
      <vt:lpstr>LET YOUR VOICE BE HEARD COMMUNITY FORUM </vt:lpstr>
      <vt:lpstr>TONIGHT’S KEY TOPICS</vt:lpstr>
      <vt:lpstr>RECAP OF LAST MEETING </vt:lpstr>
      <vt:lpstr>RECAP OF EVENTS SINCE LAST FORUM</vt:lpstr>
      <vt:lpstr>RECAP OF EVENTS SINCE LAST FORUM</vt:lpstr>
      <vt:lpstr>RECAP OF EVENTS SINCE LAST FORUM</vt:lpstr>
      <vt:lpstr>RECAP OF EVENTS SINCE LAST FORUM</vt:lpstr>
      <vt:lpstr>RECAP OF EVENTS SINCE LAST FORUM</vt:lpstr>
      <vt:lpstr>RECAP OF EVENTS SINCE LAST FORUM</vt:lpstr>
      <vt:lpstr>RECAP OF EVENTS SINCE LAST FORUM</vt:lpstr>
      <vt:lpstr>UPCOMING OUTREACH EVENTS</vt:lpstr>
      <vt:lpstr>YOUTH OUTREACH</vt:lpstr>
      <vt:lpstr>YOUTH OUTREACH</vt:lpstr>
      <vt:lpstr>Community peace walk</vt:lpstr>
      <vt:lpstr>Community outreach walk 06/10/2017 &amp; Community peace walk 06/17/2017</vt:lpstr>
      <vt:lpstr>COMMUNITY OUTREACH- food/CLOTHING drive</vt:lpstr>
      <vt:lpstr>CLEAN-UPS/ GIVE BACKS</vt:lpstr>
      <vt:lpstr>DIRECTION OF LET YOUR VOICE BE HEARD’S MISSION</vt:lpstr>
      <vt:lpstr>FINDING ROLES IN LET YOUR VOICE BE HEARD events</vt:lpstr>
      <vt:lpstr>JUNE 17TH YOUTH CRIME PREVENTION AND EMPLOYABILITY WORKSHOP/ STAR 94.5 HEALTH FAIR AND FUTURE YOUTH WORKSHOPS</vt:lpstr>
      <vt:lpstr>JULY 8TH COMMUNITY CARE FAIR RESOURCES EXPO</vt:lpstr>
      <vt:lpstr>JULY 8TH COMMUNITY CARE FAIR RESOURCES EXPO</vt:lpstr>
      <vt:lpstr>PLANNING FUTURE WORKSHOPS </vt:lpstr>
      <vt:lpstr>CITY COUNCIL AND ORANGE COUNTY MEETINGS</vt:lpstr>
      <vt:lpstr>CITY COUNCIL AND ORANGE COUNTY MEETINGS</vt:lpstr>
      <vt:lpstr>Suggestions made at the last forum for the City AND COUNTY Council Meetings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YOUR VOICE BE HEARD COMMUNITY FORUM</dc:title>
  <dc:creator>Mizzleaka99</dc:creator>
  <cp:lastModifiedBy>Miles Mulrain</cp:lastModifiedBy>
  <cp:revision>77</cp:revision>
  <dcterms:created xsi:type="dcterms:W3CDTF">2016-12-29T16:02:06Z</dcterms:created>
  <dcterms:modified xsi:type="dcterms:W3CDTF">2017-06-20T17:34:07Z</dcterms:modified>
</cp:coreProperties>
</file>